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0" autoAdjust="0"/>
    <p:restoredTop sz="94660"/>
  </p:normalViewPr>
  <p:slideViewPr>
    <p:cSldViewPr snapToGrid="0">
      <p:cViewPr varScale="1">
        <p:scale>
          <a:sx n="69" d="100"/>
          <a:sy n="69" d="100"/>
        </p:scale>
        <p:origin x="23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446EE8-5E62-32A5-E97F-35F9C903E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C7D6FFD-9990-C3EB-1231-AC661F0CA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85386D-E7A3-B24B-BEF2-A878C8967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7DA142-8147-D3EB-ED26-6D537AAA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629FD0-2158-F40E-1C2F-90222D7CB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8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F7B13F-4499-2132-6BA5-EC44633F2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5DE31D-B7AA-882C-CE33-ED062B8B7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E93226-ED1E-6C0C-A15A-23CF9CCBD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FAEF83-9F59-0983-1FC2-C2EB0D8F1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2CCC65-3ED5-B9D9-E97E-E4DA25FC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47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981BCA-9D0F-5153-F42C-2452D543C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F2CEEF-EE68-43C6-634E-915A319D9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82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82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82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222449-653F-5A60-F2A0-245E98A7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4E0AA6-FB18-E3F7-CB93-E3B5127AB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E4EB32-0767-464E-A4B8-9AA2CF272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6888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59BB88-72BC-47B3-A4BE-4931434D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02626E-147C-B6A2-D882-2E7F8BAAD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A04C36C-EFDC-463C-6D66-59D368573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CBAB89-BF32-EFDF-7240-23ED60CA9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AA7E02B-A781-048D-2AE4-F00EF6A48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22094D-8919-B492-ABFF-A97602561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653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C96CDB-53B2-8E03-EA77-724D76CCD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E9392D-D179-EA52-23C1-02792A1C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D590385-BBB9-AC87-F8C5-F8045C2A6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ACB940D-11FA-6AD0-1473-39B223214D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3EEAED4-C9CA-5BF8-55AC-B27DA0CEEC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F25A817-36BF-24F2-2502-93C7E6598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EFC8942-9826-C6C6-CA26-369D03DC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EF6BB90-7AC2-6A1E-9F42-8410679B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6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A070C2-E184-06AE-A855-C6B5E27F6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E613C6C-2C3F-D7B2-9E67-15294E056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52B330D-E769-707E-C379-1FE6302C0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70C60F6-9F06-266D-BB6E-E46DD6712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01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CFB937-8FDB-81A1-B937-AA604A9B8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31E4E63-B1E0-510C-5CE1-FD2D8D8E4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8D585C-FECA-A2AB-0B9C-D657EABE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18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D80424-4FC3-706E-30D9-2E90B97E4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2687B2-E11A-F2A5-1393-E837C6D01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6764B03-DC52-A601-8E4D-FF349E878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DF614B-DD53-FB53-0F3B-1516C701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89CE77-2B62-2BF8-7A60-1336B3C4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37C3D5-5533-5397-8B61-3BF739AB0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194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22DF58-E93B-5C37-FFBC-B52362168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BA56365-CA22-A029-5505-2FB70C1265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3F1246-39E5-FCA4-D27E-C127C97D8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AC237A-DD1E-B1CF-A2A7-DD56DF99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55B3244-FF1B-09A4-57AF-F66D91013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4E531B-7272-FB3B-CB04-FAFA4E84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89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1E7994-27EB-7FFF-9A7B-7882EFA51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E226122-8A79-A994-1548-41DCC0DEE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529646-D6BF-30BE-C35D-3271CF84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55F41E-23AF-8414-F6B7-25601A2B1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EA3379-C163-648E-9839-1B953C032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187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BE38485-05CD-A25B-1C2C-B8AA2D6F97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07BE82-842C-05CA-4803-824214943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A0D141-68DF-A5A0-7B52-36368BC0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120099-9546-8207-BE6E-76432520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58D890-0C46-F663-89C4-E6ADF8F97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62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81D4B3C-0C80-0156-CA99-4C7D3C32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F3CD8DA-8070-8743-4F04-395C37D75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715BBA-E52D-C345-052D-821A5AA2ED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E4F2B3-B13B-4848-A8E5-A96A5EE530D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5CD619-F058-B76A-E45E-9BE125A9D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70021D-D7E5-B620-47D3-C7E2C1A48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6EFFA4-CF50-4D98-BA2D-7F7B598E7F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63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kumimoji="1"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kumimoji="1"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909060-FF4D-14D3-139A-B841CE458323}"/>
              </a:ext>
            </a:extLst>
          </p:cNvPr>
          <p:cNvSpPr txBox="1"/>
          <p:nvPr/>
        </p:nvSpPr>
        <p:spPr>
          <a:xfrm>
            <a:off x="1" y="328246"/>
            <a:ext cx="6857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u="sng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町内会（区）</a:t>
            </a:r>
            <a:endParaRPr kumimoji="1" lang="ja-JP" altLang="en-US" sz="2800" b="1" u="sng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1834B2-D3DC-9FE5-5E49-A8AB3EDCCA65}"/>
              </a:ext>
            </a:extLst>
          </p:cNvPr>
          <p:cNvSpPr txBox="1"/>
          <p:nvPr/>
        </p:nvSpPr>
        <p:spPr>
          <a:xfrm>
            <a:off x="1" y="1144544"/>
            <a:ext cx="6857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地域防災訓練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13B52425-A688-7446-494E-5F2D05081CA5}"/>
              </a:ext>
            </a:extLst>
          </p:cNvPr>
          <p:cNvSpPr/>
          <p:nvPr/>
        </p:nvSpPr>
        <p:spPr>
          <a:xfrm>
            <a:off x="5626974" y="295243"/>
            <a:ext cx="1082657" cy="5655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877470-D557-75CA-F157-9696ABDC7AC8}"/>
              </a:ext>
            </a:extLst>
          </p:cNvPr>
          <p:cNvSpPr txBox="1"/>
          <p:nvPr/>
        </p:nvSpPr>
        <p:spPr>
          <a:xfrm>
            <a:off x="5714580" y="359743"/>
            <a:ext cx="103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回覧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39056B-865D-8299-8952-3B5840426931}"/>
              </a:ext>
            </a:extLst>
          </p:cNvPr>
          <p:cNvSpPr txBox="1"/>
          <p:nvPr/>
        </p:nvSpPr>
        <p:spPr>
          <a:xfrm>
            <a:off x="1" y="1991620"/>
            <a:ext cx="685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自分たちのまちは、自分たちで守る！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F10CB3-C8A0-2D1C-21A1-624885EF7681}"/>
              </a:ext>
            </a:extLst>
          </p:cNvPr>
          <p:cNvSpPr txBox="1"/>
          <p:nvPr/>
        </p:nvSpPr>
        <p:spPr>
          <a:xfrm>
            <a:off x="6881" y="927630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　い　き　ぼ　う　さ　い　く　ん　れ　ん</a:t>
            </a:r>
            <a:endParaRPr kumimoji="1" lang="ja-JP" altLang="en-US" sz="1400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82671BA-BAD2-01C2-1356-836E0E0FC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242" y="914491"/>
            <a:ext cx="1486748" cy="148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90FE1EF-9221-0AAE-6CE5-D844E21297B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408" y="6312437"/>
            <a:ext cx="2126557" cy="15939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A174DCD2-BB6E-6E97-9C37-7FD4D3B2762C}"/>
              </a:ext>
            </a:extLst>
          </p:cNvPr>
          <p:cNvSpPr/>
          <p:nvPr/>
        </p:nvSpPr>
        <p:spPr>
          <a:xfrm>
            <a:off x="5411242" y="5530684"/>
            <a:ext cx="1131277" cy="745923"/>
          </a:xfrm>
          <a:prstGeom prst="wedgeEllipseCallout">
            <a:avLst>
              <a:gd name="adj1" fmla="val -41558"/>
              <a:gd name="adj2" fmla="val 67215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23517A-B067-1749-A6DC-8F8255F5EFAF}"/>
              </a:ext>
            </a:extLst>
          </p:cNvPr>
          <p:cNvSpPr txBox="1"/>
          <p:nvPr/>
        </p:nvSpPr>
        <p:spPr>
          <a:xfrm>
            <a:off x="5332561" y="5677087"/>
            <a:ext cx="14067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大人も子どもも</a:t>
            </a:r>
            <a:endParaRPr kumimoji="1" lang="en-US" altLang="ja-JP" sz="1050" dirty="0">
              <a:solidFill>
                <a:schemeClr val="accent6">
                  <a:lumMod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みんなで</a:t>
            </a:r>
            <a:r>
              <a:rPr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さんか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！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582F526-AA0C-6CD5-5406-A34B7F2661AE}"/>
              </a:ext>
            </a:extLst>
          </p:cNvPr>
          <p:cNvSpPr/>
          <p:nvPr/>
        </p:nvSpPr>
        <p:spPr>
          <a:xfrm>
            <a:off x="118669" y="4979893"/>
            <a:ext cx="6620661" cy="2898202"/>
          </a:xfrm>
          <a:prstGeom prst="roundRect">
            <a:avLst>
              <a:gd name="adj" fmla="val 341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52EC32D-B159-FCB8-ABE2-6E2C4B4DF684}"/>
              </a:ext>
            </a:extLst>
          </p:cNvPr>
          <p:cNvSpPr/>
          <p:nvPr/>
        </p:nvSpPr>
        <p:spPr>
          <a:xfrm>
            <a:off x="118670" y="4970059"/>
            <a:ext cx="2905242" cy="467863"/>
          </a:xfrm>
          <a:prstGeom prst="roundRect">
            <a:avLst>
              <a:gd name="adj" fmla="val 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CFB520A-410D-9643-30FD-A215BC3DF614}"/>
              </a:ext>
            </a:extLst>
          </p:cNvPr>
          <p:cNvSpPr txBox="1"/>
          <p:nvPr/>
        </p:nvSpPr>
        <p:spPr>
          <a:xfrm>
            <a:off x="150202" y="5019324"/>
            <a:ext cx="28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訓練の内容（よてい）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6FED82-DE7A-C36B-7820-B91D88F7EF12}"/>
              </a:ext>
            </a:extLst>
          </p:cNvPr>
          <p:cNvSpPr txBox="1"/>
          <p:nvPr/>
        </p:nvSpPr>
        <p:spPr>
          <a:xfrm>
            <a:off x="2228674" y="2468700"/>
            <a:ext cx="4441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12</a:t>
            </a:r>
            <a:r>
              <a:rPr kumimoji="1" lang="ja-JP" altLang="en-US" sz="2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 </a:t>
            </a:r>
            <a:r>
              <a:rPr kumimoji="1"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６</a:t>
            </a:r>
            <a:r>
              <a:rPr kumimoji="1" lang="ja-JP" altLang="en-US" sz="2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 </a:t>
            </a:r>
            <a:r>
              <a:rPr kumimoji="1" lang="ja-JP" altLang="en-US" sz="2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（日）</a:t>
            </a:r>
            <a:r>
              <a:rPr kumimoji="1" lang="ja-JP" altLang="en-US" sz="1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1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【</a:t>
            </a:r>
            <a:r>
              <a:rPr kumimoji="1" lang="ja-JP" altLang="en-US" sz="1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雨天決行</a:t>
            </a:r>
            <a:r>
              <a:rPr kumimoji="1" lang="en-US" altLang="ja-JP" sz="1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】</a:t>
            </a:r>
            <a:endParaRPr kumimoji="1" lang="ja-JP" altLang="en-US" sz="12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CE04158C-5340-F4F1-9C6A-44B8B1D56ACC}"/>
              </a:ext>
            </a:extLst>
          </p:cNvPr>
          <p:cNvSpPr/>
          <p:nvPr/>
        </p:nvSpPr>
        <p:spPr>
          <a:xfrm>
            <a:off x="425203" y="2716302"/>
            <a:ext cx="1452267" cy="304756"/>
          </a:xfrm>
          <a:prstGeom prst="flowChartTermina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7BD893-9FF4-D74B-E134-E8900A8FD172}"/>
              </a:ext>
            </a:extLst>
          </p:cNvPr>
          <p:cNvSpPr txBox="1"/>
          <p:nvPr/>
        </p:nvSpPr>
        <p:spPr>
          <a:xfrm>
            <a:off x="537640" y="2727816"/>
            <a:ext cx="209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日付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ひづけ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B3A3666-92DE-000C-6629-294A7B5A016F}"/>
              </a:ext>
            </a:extLst>
          </p:cNvPr>
          <p:cNvGrpSpPr/>
          <p:nvPr/>
        </p:nvGrpSpPr>
        <p:grpSpPr>
          <a:xfrm>
            <a:off x="464954" y="3445053"/>
            <a:ext cx="1432267" cy="321688"/>
            <a:chOff x="3140663" y="5292602"/>
            <a:chExt cx="1013552" cy="321688"/>
          </a:xfrm>
        </p:grpSpPr>
        <p:sp>
          <p:nvSpPr>
            <p:cNvPr id="17" name="フローチャート: 端子 16">
              <a:extLst>
                <a:ext uri="{FF2B5EF4-FFF2-40B4-BE49-F238E27FC236}">
                  <a16:creationId xmlns:a16="http://schemas.microsoft.com/office/drawing/2014/main" id="{D2D8E78C-646A-6E90-5F9A-08ACE522FBAE}"/>
                </a:ext>
              </a:extLst>
            </p:cNvPr>
            <p:cNvSpPr/>
            <p:nvPr/>
          </p:nvSpPr>
          <p:spPr>
            <a:xfrm>
              <a:off x="3140663" y="5292602"/>
              <a:ext cx="1013552" cy="304756"/>
            </a:xfrm>
            <a:prstGeom prst="flowChartTerminator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EA88685-03B3-EBDD-9925-FB31BC7A6D41}"/>
                </a:ext>
              </a:extLst>
            </p:cNvPr>
            <p:cNvSpPr txBox="1"/>
            <p:nvPr/>
          </p:nvSpPr>
          <p:spPr>
            <a:xfrm>
              <a:off x="3204502" y="5306513"/>
              <a:ext cx="900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時間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B576BAC-5627-1A3D-65B5-33B68411C46E}"/>
              </a:ext>
            </a:extLst>
          </p:cNvPr>
          <p:cNvGrpSpPr/>
          <p:nvPr/>
        </p:nvGrpSpPr>
        <p:grpSpPr>
          <a:xfrm>
            <a:off x="464954" y="4202089"/>
            <a:ext cx="1548668" cy="320918"/>
            <a:chOff x="3152784" y="6071095"/>
            <a:chExt cx="1095924" cy="320918"/>
          </a:xfrm>
        </p:grpSpPr>
        <p:sp>
          <p:nvSpPr>
            <p:cNvPr id="18" name="フローチャート: 端子 17">
              <a:extLst>
                <a:ext uri="{FF2B5EF4-FFF2-40B4-BE49-F238E27FC236}">
                  <a16:creationId xmlns:a16="http://schemas.microsoft.com/office/drawing/2014/main" id="{B253682D-D9F9-021F-4C39-66EA01D5FF3A}"/>
                </a:ext>
              </a:extLst>
            </p:cNvPr>
            <p:cNvSpPr/>
            <p:nvPr/>
          </p:nvSpPr>
          <p:spPr>
            <a:xfrm>
              <a:off x="3152784" y="6071095"/>
              <a:ext cx="1013552" cy="304756"/>
            </a:xfrm>
            <a:prstGeom prst="flowChartTermina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7E42D68-66FC-D2DA-3C7D-98DFD83B0A41}"/>
                </a:ext>
              </a:extLst>
            </p:cNvPr>
            <p:cNvSpPr txBox="1"/>
            <p:nvPr/>
          </p:nvSpPr>
          <p:spPr>
            <a:xfrm>
              <a:off x="3235157" y="6084236"/>
              <a:ext cx="10135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場所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ばしょ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A9B9F59-6F74-44E5-BCE8-746D3A8B37EC}"/>
              </a:ext>
            </a:extLst>
          </p:cNvPr>
          <p:cNvSpPr txBox="1"/>
          <p:nvPr/>
        </p:nvSpPr>
        <p:spPr>
          <a:xfrm>
            <a:off x="2263805" y="3420981"/>
            <a:ext cx="43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午前　　</a:t>
            </a:r>
            <a:r>
              <a:rPr kumimoji="1" lang="en-US" altLang="ja-JP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9</a:t>
            </a:r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：　</a:t>
            </a:r>
            <a:r>
              <a:rPr kumimoji="1" lang="en-US" altLang="ja-JP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00</a:t>
            </a:r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～　</a:t>
            </a:r>
            <a:r>
              <a:rPr kumimoji="1" lang="en-US" altLang="ja-JP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11</a:t>
            </a:r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：　</a:t>
            </a:r>
            <a:r>
              <a:rPr kumimoji="1" lang="en-US" altLang="ja-JP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00</a:t>
            </a:r>
            <a:endParaRPr kumimoji="1" lang="ja-JP" altLang="en-US" sz="2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7A4422-93BF-3637-79AE-D7F65E6A65FD}"/>
              </a:ext>
            </a:extLst>
          </p:cNvPr>
          <p:cNvSpPr txBox="1"/>
          <p:nvPr/>
        </p:nvSpPr>
        <p:spPr>
          <a:xfrm>
            <a:off x="2263805" y="4105989"/>
            <a:ext cx="3745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〇〇公園　</a:t>
            </a:r>
            <a:endParaRPr lang="en-US" altLang="ja-JP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en-US" altLang="ja-JP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【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△組集合場所　〇〇公会堂　</a:t>
            </a:r>
            <a:r>
              <a:rPr lang="en-US" altLang="ja-JP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】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2A176D9-B966-0EC0-D543-9EFB19DB1EBC}"/>
              </a:ext>
            </a:extLst>
          </p:cNvPr>
          <p:cNvSpPr txBox="1"/>
          <p:nvPr/>
        </p:nvSpPr>
        <p:spPr>
          <a:xfrm>
            <a:off x="207844" y="5425452"/>
            <a:ext cx="644231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△組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の集合場所</a:t>
            </a: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〇〇公会堂　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で安否確認訓練</a:t>
            </a:r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⇒集団で町内の集合場所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〇〇公園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まで移動</a:t>
            </a:r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自主防災会本部の開設訓練</a:t>
            </a:r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町内の危険個所の点検</a:t>
            </a:r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防災資機材の点検　</a:t>
            </a:r>
            <a:r>
              <a:rPr lang="ja-JP" altLang="en-US" sz="1400" dirty="0"/>
              <a:t>　</a:t>
            </a:r>
            <a:endParaRPr lang="en-US" altLang="ja-JP" sz="1400" dirty="0"/>
          </a:p>
          <a:p>
            <a:pPr marL="285750" indent="-285750">
              <a:buFont typeface="Wingdings" panose="05000000000000000000" pitchFamily="2" charset="2"/>
              <a:buChar char="p"/>
            </a:pPr>
            <a:endParaRPr kumimoji="1" lang="en-US" altLang="ja-JP" sz="1400" dirty="0"/>
          </a:p>
          <a:p>
            <a:endParaRPr lang="en-US" altLang="ja-JP" sz="12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E354A07-32E6-9BC2-E7F0-1EADF2F00DFA}"/>
              </a:ext>
            </a:extLst>
          </p:cNvPr>
          <p:cNvSpPr txBox="1"/>
          <p:nvPr/>
        </p:nvSpPr>
        <p:spPr>
          <a:xfrm>
            <a:off x="1770688" y="9553738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自主防災会長  </a:t>
            </a:r>
            <a:r>
              <a:rPr lang="en-US" altLang="ja-JP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(TEL</a:t>
            </a:r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</a:t>
            </a:r>
            <a:r>
              <a:rPr lang="en-US" altLang="ja-JP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400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9EB1E79-BAD0-FC08-5B97-43C347D50656}"/>
              </a:ext>
            </a:extLst>
          </p:cNvPr>
          <p:cNvSpPr txBox="1"/>
          <p:nvPr/>
        </p:nvSpPr>
        <p:spPr>
          <a:xfrm>
            <a:off x="323404" y="8635598"/>
            <a:ext cx="6224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今年は、自主防災会で把握している避難に支援が必要な人については、安否確認のため訪問します。</a:t>
            </a:r>
            <a:endParaRPr kumimoji="1" lang="ja-JP" altLang="en-US" sz="16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ECA1EAB8-8E1B-CBCF-9B83-629EE33E76E5}"/>
              </a:ext>
            </a:extLst>
          </p:cNvPr>
          <p:cNvSpPr/>
          <p:nvPr/>
        </p:nvSpPr>
        <p:spPr>
          <a:xfrm>
            <a:off x="125551" y="7937811"/>
            <a:ext cx="6620661" cy="1554041"/>
          </a:xfrm>
          <a:prstGeom prst="roundRect">
            <a:avLst>
              <a:gd name="adj" fmla="val 341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83E92B1-A78C-97D9-8866-2812439D5DBE}"/>
              </a:ext>
            </a:extLst>
          </p:cNvPr>
          <p:cNvSpPr/>
          <p:nvPr/>
        </p:nvSpPr>
        <p:spPr>
          <a:xfrm>
            <a:off x="118670" y="7959670"/>
            <a:ext cx="2905242" cy="467863"/>
          </a:xfrm>
          <a:prstGeom prst="roundRect">
            <a:avLst>
              <a:gd name="adj" fmla="val 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B65D4A4-D237-9781-F52B-BA83211D3278}"/>
              </a:ext>
            </a:extLst>
          </p:cNvPr>
          <p:cNvSpPr txBox="1"/>
          <p:nvPr/>
        </p:nvSpPr>
        <p:spPr>
          <a:xfrm>
            <a:off x="185926" y="8003965"/>
            <a:ext cx="28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おしらせ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3FBD0B5-C615-9764-E3F9-86595F43C40F}"/>
              </a:ext>
            </a:extLst>
          </p:cNvPr>
          <p:cNvSpPr txBox="1"/>
          <p:nvPr/>
        </p:nvSpPr>
        <p:spPr>
          <a:xfrm>
            <a:off x="1545405" y="1854655"/>
            <a:ext cx="93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じぶん</a:t>
            </a:r>
            <a:endParaRPr kumimoji="1" lang="ja-JP" altLang="en-US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BA0798-1D16-0AC5-B4FC-F61503EFBC2D}"/>
              </a:ext>
            </a:extLst>
          </p:cNvPr>
          <p:cNvSpPr txBox="1"/>
          <p:nvPr/>
        </p:nvSpPr>
        <p:spPr>
          <a:xfrm>
            <a:off x="3428999" y="1847810"/>
            <a:ext cx="93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じぶん</a:t>
            </a:r>
            <a:endParaRPr kumimoji="1" lang="ja-JP" altLang="en-US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641F3BB-A461-7D33-50C7-8C42DFCCCB62}"/>
              </a:ext>
            </a:extLst>
          </p:cNvPr>
          <p:cNvSpPr txBox="1"/>
          <p:nvPr/>
        </p:nvSpPr>
        <p:spPr>
          <a:xfrm>
            <a:off x="4474809" y="1860303"/>
            <a:ext cx="93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まも</a:t>
            </a:r>
            <a:endParaRPr kumimoji="1" lang="ja-JP" altLang="en-US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FFB60B2-58AF-2A9E-D67F-1663E8AD9DD8}"/>
              </a:ext>
            </a:extLst>
          </p:cNvPr>
          <p:cNvSpPr txBox="1"/>
          <p:nvPr/>
        </p:nvSpPr>
        <p:spPr>
          <a:xfrm>
            <a:off x="785920" y="88079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ちょうないかい　</a:t>
            </a:r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（く）</a:t>
            </a:r>
            <a:endParaRPr kumimoji="1" lang="ja-JP" altLang="en-US" sz="1400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07D367D-F167-5FF9-0746-785DF531D2F8}"/>
              </a:ext>
            </a:extLst>
          </p:cNvPr>
          <p:cNvSpPr txBox="1"/>
          <p:nvPr/>
        </p:nvSpPr>
        <p:spPr>
          <a:xfrm>
            <a:off x="4627352" y="2565141"/>
            <a:ext cx="1144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うてんけっこう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523ADC8-B546-A2FB-7E16-73F032E5E279}"/>
              </a:ext>
            </a:extLst>
          </p:cNvPr>
          <p:cNvSpPr txBox="1"/>
          <p:nvPr/>
        </p:nvSpPr>
        <p:spPr>
          <a:xfrm>
            <a:off x="5687433" y="25054"/>
            <a:ext cx="954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かいらん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F0DAFA4-C9B3-D7C7-2644-A20C55260F14}"/>
              </a:ext>
            </a:extLst>
          </p:cNvPr>
          <p:cNvSpPr txBox="1"/>
          <p:nvPr/>
        </p:nvSpPr>
        <p:spPr>
          <a:xfrm>
            <a:off x="201096" y="180480"/>
            <a:ext cx="204798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4800" b="1" dirty="0">
                <a:solidFill>
                  <a:srgbClr val="FF0000"/>
                </a:solidFill>
              </a:rPr>
              <a:t>記入例</a:t>
            </a:r>
          </a:p>
        </p:txBody>
      </p:sp>
    </p:spTree>
    <p:extLst>
      <p:ext uri="{BB962C8B-B14F-4D97-AF65-F5344CB8AC3E}">
        <p14:creationId xmlns:p14="http://schemas.microsoft.com/office/powerpoint/2010/main" val="1281915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909060-FF4D-14D3-139A-B841CE458323}"/>
              </a:ext>
            </a:extLst>
          </p:cNvPr>
          <p:cNvSpPr txBox="1"/>
          <p:nvPr/>
        </p:nvSpPr>
        <p:spPr>
          <a:xfrm>
            <a:off x="1" y="328246"/>
            <a:ext cx="6857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u="sng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町内会（区）</a:t>
            </a:r>
            <a:endParaRPr kumimoji="1" lang="ja-JP" altLang="en-US" sz="2800" b="1" u="sng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1834B2-D3DC-9FE5-5E49-A8AB3EDCCA65}"/>
              </a:ext>
            </a:extLst>
          </p:cNvPr>
          <p:cNvSpPr txBox="1"/>
          <p:nvPr/>
        </p:nvSpPr>
        <p:spPr>
          <a:xfrm>
            <a:off x="1" y="1144544"/>
            <a:ext cx="6857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地域防災訓練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13B52425-A688-7446-494E-5F2D05081CA5}"/>
              </a:ext>
            </a:extLst>
          </p:cNvPr>
          <p:cNvSpPr/>
          <p:nvPr/>
        </p:nvSpPr>
        <p:spPr>
          <a:xfrm>
            <a:off x="5580186" y="285910"/>
            <a:ext cx="1090246" cy="56555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877470-D557-75CA-F157-9696ABDC7AC8}"/>
              </a:ext>
            </a:extLst>
          </p:cNvPr>
          <p:cNvSpPr txBox="1"/>
          <p:nvPr/>
        </p:nvSpPr>
        <p:spPr>
          <a:xfrm>
            <a:off x="5638800" y="360871"/>
            <a:ext cx="1031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回覧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39056B-865D-8299-8952-3B5840426931}"/>
              </a:ext>
            </a:extLst>
          </p:cNvPr>
          <p:cNvSpPr txBox="1"/>
          <p:nvPr/>
        </p:nvSpPr>
        <p:spPr>
          <a:xfrm>
            <a:off x="1" y="1991620"/>
            <a:ext cx="6857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自分たちのまちは、自分たちで守る！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F10CB3-C8A0-2D1C-21A1-624885EF7681}"/>
              </a:ext>
            </a:extLst>
          </p:cNvPr>
          <p:cNvSpPr txBox="1"/>
          <p:nvPr/>
        </p:nvSpPr>
        <p:spPr>
          <a:xfrm>
            <a:off x="6881" y="927630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　い　き　ぼ　う　さ　い　く　ん　れ　ん</a:t>
            </a:r>
            <a:endParaRPr kumimoji="1" lang="ja-JP" altLang="en-US" sz="1400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782671BA-BAD2-01C2-1356-836E0E0FC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242" y="914491"/>
            <a:ext cx="1486748" cy="148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90FE1EF-9221-0AAE-6CE5-D844E21297B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408" y="6312437"/>
            <a:ext cx="2126557" cy="15939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A174DCD2-BB6E-6E97-9C37-7FD4D3B2762C}"/>
              </a:ext>
            </a:extLst>
          </p:cNvPr>
          <p:cNvSpPr/>
          <p:nvPr/>
        </p:nvSpPr>
        <p:spPr>
          <a:xfrm>
            <a:off x="5411242" y="5530684"/>
            <a:ext cx="1131277" cy="745923"/>
          </a:xfrm>
          <a:prstGeom prst="wedgeEllipseCallout">
            <a:avLst>
              <a:gd name="adj1" fmla="val -41558"/>
              <a:gd name="adj2" fmla="val 67215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23517A-B067-1749-A6DC-8F8255F5EFAF}"/>
              </a:ext>
            </a:extLst>
          </p:cNvPr>
          <p:cNvSpPr txBox="1"/>
          <p:nvPr/>
        </p:nvSpPr>
        <p:spPr>
          <a:xfrm>
            <a:off x="5332561" y="5677087"/>
            <a:ext cx="14067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大人も子どもも</a:t>
            </a:r>
            <a:endParaRPr kumimoji="1" lang="en-US" altLang="ja-JP" sz="1050" dirty="0">
              <a:solidFill>
                <a:schemeClr val="accent6">
                  <a:lumMod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みんなで</a:t>
            </a:r>
            <a:r>
              <a:rPr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さんか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！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582F526-AA0C-6CD5-5406-A34B7F2661AE}"/>
              </a:ext>
            </a:extLst>
          </p:cNvPr>
          <p:cNvSpPr/>
          <p:nvPr/>
        </p:nvSpPr>
        <p:spPr>
          <a:xfrm>
            <a:off x="118669" y="4979893"/>
            <a:ext cx="6620661" cy="2898202"/>
          </a:xfrm>
          <a:prstGeom prst="roundRect">
            <a:avLst>
              <a:gd name="adj" fmla="val 341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52EC32D-B159-FCB8-ABE2-6E2C4B4DF684}"/>
              </a:ext>
            </a:extLst>
          </p:cNvPr>
          <p:cNvSpPr/>
          <p:nvPr/>
        </p:nvSpPr>
        <p:spPr>
          <a:xfrm>
            <a:off x="118670" y="4970059"/>
            <a:ext cx="2905242" cy="467863"/>
          </a:xfrm>
          <a:prstGeom prst="roundRect">
            <a:avLst>
              <a:gd name="adj" fmla="val 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CFB520A-410D-9643-30FD-A215BC3DF614}"/>
              </a:ext>
            </a:extLst>
          </p:cNvPr>
          <p:cNvSpPr txBox="1"/>
          <p:nvPr/>
        </p:nvSpPr>
        <p:spPr>
          <a:xfrm>
            <a:off x="150202" y="5019324"/>
            <a:ext cx="28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訓練の内容（よてい）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6FED82-DE7A-C36B-7820-B91D88F7EF12}"/>
              </a:ext>
            </a:extLst>
          </p:cNvPr>
          <p:cNvSpPr txBox="1"/>
          <p:nvPr/>
        </p:nvSpPr>
        <p:spPr>
          <a:xfrm>
            <a:off x="2228674" y="2468700"/>
            <a:ext cx="4441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r>
              <a:rPr kumimoji="1" lang="ja-JP" altLang="en-US" sz="2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月 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r>
              <a:rPr kumimoji="1" lang="ja-JP" altLang="en-US" sz="2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</a:t>
            </a:r>
            <a:r>
              <a:rPr lang="ja-JP" altLang="en-US" sz="3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 </a:t>
            </a:r>
            <a:r>
              <a:rPr kumimoji="1" lang="ja-JP" altLang="en-US" sz="20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　）</a:t>
            </a:r>
            <a:r>
              <a:rPr kumimoji="1" lang="ja-JP" altLang="en-US" sz="16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en-US" altLang="ja-JP" sz="1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【</a:t>
            </a:r>
            <a:r>
              <a:rPr kumimoji="1" lang="ja-JP" altLang="en-US" sz="1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雨天決行</a:t>
            </a:r>
            <a:r>
              <a:rPr kumimoji="1" lang="en-US" altLang="ja-JP" sz="14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】</a:t>
            </a:r>
            <a:endParaRPr kumimoji="1" lang="ja-JP" altLang="en-US" sz="1200" b="1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CE04158C-5340-F4F1-9C6A-44B8B1D56ACC}"/>
              </a:ext>
            </a:extLst>
          </p:cNvPr>
          <p:cNvSpPr/>
          <p:nvPr/>
        </p:nvSpPr>
        <p:spPr>
          <a:xfrm>
            <a:off x="425203" y="2716302"/>
            <a:ext cx="1452267" cy="304756"/>
          </a:xfrm>
          <a:prstGeom prst="flowChartTermina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7BD893-9FF4-D74B-E134-E8900A8FD172}"/>
              </a:ext>
            </a:extLst>
          </p:cNvPr>
          <p:cNvSpPr txBox="1"/>
          <p:nvPr/>
        </p:nvSpPr>
        <p:spPr>
          <a:xfrm>
            <a:off x="537640" y="2727816"/>
            <a:ext cx="2098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日付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ひづけ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B3A3666-92DE-000C-6629-294A7B5A016F}"/>
              </a:ext>
            </a:extLst>
          </p:cNvPr>
          <p:cNvGrpSpPr/>
          <p:nvPr/>
        </p:nvGrpSpPr>
        <p:grpSpPr>
          <a:xfrm>
            <a:off x="464954" y="3445053"/>
            <a:ext cx="1432267" cy="321688"/>
            <a:chOff x="3140663" y="5292602"/>
            <a:chExt cx="1013552" cy="321688"/>
          </a:xfrm>
        </p:grpSpPr>
        <p:sp>
          <p:nvSpPr>
            <p:cNvPr id="17" name="フローチャート: 端子 16">
              <a:extLst>
                <a:ext uri="{FF2B5EF4-FFF2-40B4-BE49-F238E27FC236}">
                  <a16:creationId xmlns:a16="http://schemas.microsoft.com/office/drawing/2014/main" id="{D2D8E78C-646A-6E90-5F9A-08ACE522FBAE}"/>
                </a:ext>
              </a:extLst>
            </p:cNvPr>
            <p:cNvSpPr/>
            <p:nvPr/>
          </p:nvSpPr>
          <p:spPr>
            <a:xfrm>
              <a:off x="3140663" y="5292602"/>
              <a:ext cx="1013552" cy="304756"/>
            </a:xfrm>
            <a:prstGeom prst="flowChartTerminator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EA88685-03B3-EBDD-9925-FB31BC7A6D41}"/>
                </a:ext>
              </a:extLst>
            </p:cNvPr>
            <p:cNvSpPr txBox="1"/>
            <p:nvPr/>
          </p:nvSpPr>
          <p:spPr>
            <a:xfrm>
              <a:off x="3204502" y="5306513"/>
              <a:ext cx="900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時間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B576BAC-5627-1A3D-65B5-33B68411C46E}"/>
              </a:ext>
            </a:extLst>
          </p:cNvPr>
          <p:cNvGrpSpPr/>
          <p:nvPr/>
        </p:nvGrpSpPr>
        <p:grpSpPr>
          <a:xfrm>
            <a:off x="464954" y="4202089"/>
            <a:ext cx="1548668" cy="320918"/>
            <a:chOff x="3152784" y="6071095"/>
            <a:chExt cx="1095924" cy="320918"/>
          </a:xfrm>
        </p:grpSpPr>
        <p:sp>
          <p:nvSpPr>
            <p:cNvPr id="18" name="フローチャート: 端子 17">
              <a:extLst>
                <a:ext uri="{FF2B5EF4-FFF2-40B4-BE49-F238E27FC236}">
                  <a16:creationId xmlns:a16="http://schemas.microsoft.com/office/drawing/2014/main" id="{B253682D-D9F9-021F-4C39-66EA01D5FF3A}"/>
                </a:ext>
              </a:extLst>
            </p:cNvPr>
            <p:cNvSpPr/>
            <p:nvPr/>
          </p:nvSpPr>
          <p:spPr>
            <a:xfrm>
              <a:off x="3152784" y="6071095"/>
              <a:ext cx="1013552" cy="304756"/>
            </a:xfrm>
            <a:prstGeom prst="flowChartTermina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7E42D68-66FC-D2DA-3C7D-98DFD83B0A41}"/>
                </a:ext>
              </a:extLst>
            </p:cNvPr>
            <p:cNvSpPr txBox="1"/>
            <p:nvPr/>
          </p:nvSpPr>
          <p:spPr>
            <a:xfrm>
              <a:off x="3235157" y="6084236"/>
              <a:ext cx="10135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場所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ばしょ</a:t>
              </a:r>
              <a:r>
                <a:rPr lang="en-US" altLang="ja-JP" sz="14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A9B9F59-6F74-44E5-BCE8-746D3A8B37EC}"/>
              </a:ext>
            </a:extLst>
          </p:cNvPr>
          <p:cNvSpPr txBox="1"/>
          <p:nvPr/>
        </p:nvSpPr>
        <p:spPr>
          <a:xfrm>
            <a:off x="2263805" y="3420981"/>
            <a:ext cx="4317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r>
              <a:rPr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：　</a:t>
            </a:r>
            <a:r>
              <a:rPr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～　</a:t>
            </a:r>
            <a:r>
              <a:rPr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r>
              <a:rPr kumimoji="1"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：　</a:t>
            </a:r>
            <a:r>
              <a:rPr lang="ja-JP" altLang="en-US" sz="20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</a:t>
            </a:r>
            <a:endParaRPr kumimoji="1" lang="ja-JP" altLang="en-US" sz="20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2A176D9-B966-0EC0-D543-9EFB19DB1EBC}"/>
              </a:ext>
            </a:extLst>
          </p:cNvPr>
          <p:cNvSpPr txBox="1"/>
          <p:nvPr/>
        </p:nvSpPr>
        <p:spPr>
          <a:xfrm>
            <a:off x="185925" y="5454810"/>
            <a:ext cx="64423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/>
              <a:t>□</a:t>
            </a:r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□</a:t>
            </a:r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□</a:t>
            </a:r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□</a:t>
            </a:r>
            <a:endParaRPr kumimoji="1" lang="en-US" altLang="ja-JP" sz="1400" dirty="0"/>
          </a:p>
          <a:p>
            <a:endParaRPr lang="en-US" altLang="ja-JP" sz="1400" dirty="0"/>
          </a:p>
          <a:p>
            <a:r>
              <a:rPr kumimoji="1" lang="ja-JP" altLang="en-US" sz="1400" dirty="0"/>
              <a:t>□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endParaRPr lang="en-US" altLang="ja-JP" sz="12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E354A07-32E6-9BC2-E7F0-1EADF2F00DFA}"/>
              </a:ext>
            </a:extLst>
          </p:cNvPr>
          <p:cNvSpPr txBox="1"/>
          <p:nvPr/>
        </p:nvSpPr>
        <p:spPr>
          <a:xfrm>
            <a:off x="1770688" y="9553738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自主防災会長  </a:t>
            </a:r>
            <a:r>
              <a:rPr lang="en-US" altLang="ja-JP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(TEL</a:t>
            </a:r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　　</a:t>
            </a:r>
            <a:r>
              <a:rPr lang="en-US" altLang="ja-JP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400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ECA1EAB8-8E1B-CBCF-9B83-629EE33E76E5}"/>
              </a:ext>
            </a:extLst>
          </p:cNvPr>
          <p:cNvSpPr/>
          <p:nvPr/>
        </p:nvSpPr>
        <p:spPr>
          <a:xfrm>
            <a:off x="125551" y="7937811"/>
            <a:ext cx="6620661" cy="1554041"/>
          </a:xfrm>
          <a:prstGeom prst="roundRect">
            <a:avLst>
              <a:gd name="adj" fmla="val 341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83E92B1-A78C-97D9-8866-2812439D5DBE}"/>
              </a:ext>
            </a:extLst>
          </p:cNvPr>
          <p:cNvSpPr/>
          <p:nvPr/>
        </p:nvSpPr>
        <p:spPr>
          <a:xfrm>
            <a:off x="118670" y="7959670"/>
            <a:ext cx="2905242" cy="467863"/>
          </a:xfrm>
          <a:prstGeom prst="roundRect">
            <a:avLst>
              <a:gd name="adj" fmla="val 0"/>
            </a:avLst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B65D4A4-D237-9781-F52B-BA83211D3278}"/>
              </a:ext>
            </a:extLst>
          </p:cNvPr>
          <p:cNvSpPr txBox="1"/>
          <p:nvPr/>
        </p:nvSpPr>
        <p:spPr>
          <a:xfrm>
            <a:off x="185926" y="8003965"/>
            <a:ext cx="2873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おしらせ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3FBD0B5-C615-9764-E3F9-86595F43C40F}"/>
              </a:ext>
            </a:extLst>
          </p:cNvPr>
          <p:cNvSpPr txBox="1"/>
          <p:nvPr/>
        </p:nvSpPr>
        <p:spPr>
          <a:xfrm>
            <a:off x="1545405" y="1854655"/>
            <a:ext cx="93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じぶん</a:t>
            </a:r>
            <a:endParaRPr kumimoji="1" lang="ja-JP" altLang="en-US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BA0798-1D16-0AC5-B4FC-F61503EFBC2D}"/>
              </a:ext>
            </a:extLst>
          </p:cNvPr>
          <p:cNvSpPr txBox="1"/>
          <p:nvPr/>
        </p:nvSpPr>
        <p:spPr>
          <a:xfrm>
            <a:off x="3428999" y="1847810"/>
            <a:ext cx="93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じぶん</a:t>
            </a:r>
            <a:endParaRPr kumimoji="1" lang="ja-JP" altLang="en-US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641F3BB-A461-7D33-50C7-8C42DFCCCB62}"/>
              </a:ext>
            </a:extLst>
          </p:cNvPr>
          <p:cNvSpPr txBox="1"/>
          <p:nvPr/>
        </p:nvSpPr>
        <p:spPr>
          <a:xfrm>
            <a:off x="4474809" y="1860303"/>
            <a:ext cx="9364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まも</a:t>
            </a:r>
            <a:endParaRPr kumimoji="1" lang="ja-JP" altLang="en-US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FFB60B2-58AF-2A9E-D67F-1663E8AD9DD8}"/>
              </a:ext>
            </a:extLst>
          </p:cNvPr>
          <p:cNvSpPr txBox="1"/>
          <p:nvPr/>
        </p:nvSpPr>
        <p:spPr>
          <a:xfrm>
            <a:off x="785920" y="88079"/>
            <a:ext cx="6857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ちょうないかい　</a:t>
            </a:r>
            <a:r>
              <a:rPr lang="ja-JP" altLang="en-US" sz="1400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（く）</a:t>
            </a:r>
            <a:endParaRPr kumimoji="1" lang="ja-JP" altLang="en-US" sz="1400" dirty="0">
              <a:solidFill>
                <a:schemeClr val="accent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07D367D-F167-5FF9-0746-785DF531D2F8}"/>
              </a:ext>
            </a:extLst>
          </p:cNvPr>
          <p:cNvSpPr txBox="1"/>
          <p:nvPr/>
        </p:nvSpPr>
        <p:spPr>
          <a:xfrm>
            <a:off x="4832213" y="2565141"/>
            <a:ext cx="11446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うてんけっこう</a:t>
            </a:r>
            <a:endParaRPr kumimoji="1" lang="ja-JP" altLang="en-US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E958E5E-1B45-DD2C-D558-B40C02E62380}"/>
              </a:ext>
            </a:extLst>
          </p:cNvPr>
          <p:cNvSpPr txBox="1"/>
          <p:nvPr/>
        </p:nvSpPr>
        <p:spPr>
          <a:xfrm>
            <a:off x="5687433" y="25054"/>
            <a:ext cx="954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かいらん</a:t>
            </a:r>
          </a:p>
        </p:txBody>
      </p:sp>
    </p:spTree>
    <p:extLst>
      <p:ext uri="{BB962C8B-B14F-4D97-AF65-F5344CB8AC3E}">
        <p14:creationId xmlns:p14="http://schemas.microsoft.com/office/powerpoint/2010/main" val="3519239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273</Words>
  <Application>Microsoft Office PowerPoint</Application>
  <PresentationFormat>A4 210 x 297 mm</PresentationFormat>
  <Paragraphs>65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HGP創英角ﾎﾟｯﾌﾟ体</vt:lpstr>
      <vt:lpstr>メイリオ</vt:lpstr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</vt:vector>
  </TitlesOfParts>
  <Company>富士市役所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いしかわ　かりん</dc:creator>
  <cp:lastModifiedBy>いしかわ　かりん</cp:lastModifiedBy>
  <cp:revision>9</cp:revision>
  <cp:lastPrinted>2026-09-17T10:23:56Z</cp:lastPrinted>
  <dcterms:created xsi:type="dcterms:W3CDTF">2026-07-02T05:19:50Z</dcterms:created>
  <dcterms:modified xsi:type="dcterms:W3CDTF">2026-09-28T02:14:18Z</dcterms:modified>
</cp:coreProperties>
</file>