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6858000" cy="9906000" type="A4"/>
  <p:notesSz cx="6770688" cy="990282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43"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CC"/>
    <a:srgbClr val="FF66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showGuides="1">
      <p:cViewPr varScale="1">
        <p:scale>
          <a:sx n="89" d="100"/>
          <a:sy n="89" d="100"/>
        </p:scale>
        <p:origin x="2916" y="96"/>
      </p:cViewPr>
      <p:guideLst>
        <p:guide orient="horz" pos="3143"/>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1183652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872082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5008289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3682457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3589820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3994830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12037826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440019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3540941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3879030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E3C696B-01A2-4ACF-8B52-D7A5EA0E4311}" type="datetimeFigureOut">
              <a:rPr kumimoji="1" lang="ja-JP" altLang="en-US" smtClean="0"/>
              <a:t>2026/1/30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1683043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CE3C696B-01A2-4ACF-8B52-D7A5EA0E4311}" type="datetimeFigureOut">
              <a:rPr kumimoji="1" lang="ja-JP" altLang="en-US" smtClean="0"/>
              <a:t>2026/1/30</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BB468352-4C12-488E-A033-E6ECC1193272}" type="slidenum">
              <a:rPr kumimoji="1" lang="ja-JP" altLang="en-US" smtClean="0"/>
              <a:t>‹#›</a:t>
            </a:fld>
            <a:endParaRPr kumimoji="1" lang="ja-JP" altLang="en-US"/>
          </a:p>
        </p:txBody>
      </p:sp>
    </p:spTree>
    <p:extLst>
      <p:ext uri="{BB962C8B-B14F-4D97-AF65-F5344CB8AC3E}">
        <p14:creationId xmlns:p14="http://schemas.microsoft.com/office/powerpoint/2010/main" val="41176488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p:cNvSpPr txBox="1"/>
          <p:nvPr/>
        </p:nvSpPr>
        <p:spPr>
          <a:xfrm>
            <a:off x="750085" y="574170"/>
            <a:ext cx="5522666" cy="830997"/>
          </a:xfrm>
          <a:prstGeom prst="rect">
            <a:avLst/>
          </a:prstGeom>
          <a:noFill/>
        </p:spPr>
        <p:txBody>
          <a:bodyPr wrap="none" rtlCol="0">
            <a:spAutoFit/>
          </a:bodyPr>
          <a:lstStyle/>
          <a:p>
            <a:r>
              <a:rPr kumimoji="1" lang="ja-JP" altLang="en-US" sz="4800" dirty="0">
                <a:ln w="19050">
                  <a:solidFill>
                    <a:schemeClr val="tx1"/>
                  </a:solidFill>
                </a:ln>
                <a:solidFill>
                  <a:schemeClr val="bg1">
                    <a:lumMod val="85000"/>
                  </a:schemeClr>
                </a:solidFill>
                <a:latin typeface="HGP創英角ｺﾞｼｯｸUB" panose="020B0900000000000000" pitchFamily="50" charset="-128"/>
                <a:ea typeface="HGP創英角ｺﾞｼｯｸUB" panose="020B0900000000000000" pitchFamily="50" charset="-128"/>
              </a:rPr>
              <a:t>津波避難訓練</a:t>
            </a:r>
            <a:r>
              <a:rPr kumimoji="1" lang="ja-JP" altLang="en-US" sz="2800" dirty="0">
                <a:ln w="19050">
                  <a:solidFill>
                    <a:schemeClr val="tx1"/>
                  </a:solidFill>
                </a:ln>
                <a:solidFill>
                  <a:schemeClr val="bg1"/>
                </a:solidFill>
                <a:latin typeface="HGP創英角ｺﾞｼｯｸUB" panose="020B0900000000000000" pitchFamily="50" charset="-128"/>
                <a:ea typeface="HGP創英角ｺﾞｼｯｸUB" panose="020B0900000000000000" pitchFamily="50" charset="-128"/>
              </a:rPr>
              <a:t>のお知らせ</a:t>
            </a:r>
            <a:endParaRPr kumimoji="1" lang="ja-JP" altLang="en-US" sz="3600" dirty="0">
              <a:ln w="19050">
                <a:solidFill>
                  <a:schemeClr val="tx1"/>
                </a:solidFill>
              </a:ln>
              <a:solidFill>
                <a:schemeClr val="bg1"/>
              </a:solidFill>
              <a:latin typeface="HGP創英角ｺﾞｼｯｸUB" panose="020B0900000000000000" pitchFamily="50" charset="-128"/>
              <a:ea typeface="HGP創英角ｺﾞｼｯｸUB" panose="020B0900000000000000" pitchFamily="50" charset="-128"/>
            </a:endParaRPr>
          </a:p>
        </p:txBody>
      </p:sp>
      <p:grpSp>
        <p:nvGrpSpPr>
          <p:cNvPr id="4" name="グループ化 3"/>
          <p:cNvGrpSpPr/>
          <p:nvPr/>
        </p:nvGrpSpPr>
        <p:grpSpPr>
          <a:xfrm>
            <a:off x="126559" y="1459658"/>
            <a:ext cx="6461534" cy="786305"/>
            <a:chOff x="119744" y="2120065"/>
            <a:chExt cx="6461534" cy="786305"/>
          </a:xfrm>
        </p:grpSpPr>
        <p:sp>
          <p:nvSpPr>
            <p:cNvPr id="27" name="テキスト ボックス 26"/>
            <p:cNvSpPr txBox="1"/>
            <p:nvPr/>
          </p:nvSpPr>
          <p:spPr>
            <a:xfrm>
              <a:off x="1544330" y="2120065"/>
              <a:ext cx="5036948" cy="769441"/>
            </a:xfrm>
            <a:prstGeom prst="rect">
              <a:avLst/>
            </a:prstGeom>
            <a:noFill/>
          </p:spPr>
          <p:txBody>
            <a:bodyPr wrap="square" rtlCol="0">
              <a:spAutoFit/>
            </a:bodyPr>
            <a:lstStyle/>
            <a:p>
              <a:r>
                <a:rPr kumimoji="1" lang="ja-JP" altLang="en-US" sz="2400" b="1" dirty="0">
                  <a:latin typeface="HGP創英角ｺﾞｼｯｸUB" panose="020B0900000000000000" pitchFamily="50" charset="-128"/>
                  <a:ea typeface="HGP創英角ｺﾞｼｯｸUB" panose="020B0900000000000000" pitchFamily="50" charset="-128"/>
                </a:rPr>
                <a:t>令和 </a:t>
              </a:r>
              <a:r>
                <a:rPr kumimoji="1" lang="en-US" altLang="ja-JP" sz="2400" b="1" dirty="0">
                  <a:latin typeface="HGP創英角ｺﾞｼｯｸUB" panose="020B0900000000000000" pitchFamily="50" charset="-128"/>
                  <a:ea typeface="HGP創英角ｺﾞｼｯｸUB" panose="020B0900000000000000" pitchFamily="50" charset="-128"/>
                </a:rPr>
                <a:t>8</a:t>
              </a:r>
              <a:r>
                <a:rPr kumimoji="1" lang="ja-JP" altLang="en-US" sz="2400" b="1" dirty="0">
                  <a:latin typeface="HGP創英角ｺﾞｼｯｸUB" panose="020B0900000000000000" pitchFamily="50" charset="-128"/>
                  <a:ea typeface="HGP創英角ｺﾞｼｯｸUB" panose="020B0900000000000000" pitchFamily="50" charset="-128"/>
                </a:rPr>
                <a:t>年 </a:t>
              </a:r>
              <a:r>
                <a:rPr lang="en-US" altLang="ja-JP" sz="4400" b="1" dirty="0">
                  <a:latin typeface="HGP創英角ｺﾞｼｯｸUB" panose="020B0900000000000000" pitchFamily="50" charset="-128"/>
                  <a:ea typeface="HGP創英角ｺﾞｼｯｸUB" panose="020B0900000000000000" pitchFamily="50" charset="-128"/>
                </a:rPr>
                <a:t>3</a:t>
              </a:r>
              <a:r>
                <a:rPr lang="ja-JP" altLang="en-US" sz="4400" b="1" dirty="0">
                  <a:latin typeface="HGP創英角ｺﾞｼｯｸUB" panose="020B0900000000000000" pitchFamily="50" charset="-128"/>
                  <a:ea typeface="HGP創英角ｺﾞｼｯｸUB" panose="020B0900000000000000" pitchFamily="50" charset="-128"/>
                </a:rPr>
                <a:t>月</a:t>
              </a:r>
              <a:r>
                <a:rPr lang="en-US" altLang="ja-JP" sz="4400" b="1" dirty="0">
                  <a:latin typeface="HGP創英角ｺﾞｼｯｸUB" panose="020B0900000000000000" pitchFamily="50" charset="-128"/>
                  <a:ea typeface="HGP創英角ｺﾞｼｯｸUB" panose="020B0900000000000000" pitchFamily="50" charset="-128"/>
                </a:rPr>
                <a:t>8</a:t>
              </a:r>
              <a:r>
                <a:rPr lang="ja-JP" altLang="en-US" sz="4400" b="1" dirty="0">
                  <a:latin typeface="HGP創英角ｺﾞｼｯｸUB" panose="020B0900000000000000" pitchFamily="50" charset="-128"/>
                  <a:ea typeface="HGP創英角ｺﾞｼｯｸUB" panose="020B0900000000000000" pitchFamily="50" charset="-128"/>
                </a:rPr>
                <a:t>日</a:t>
              </a:r>
              <a:r>
                <a:rPr lang="en-US" altLang="ja-JP" sz="4400" b="1" dirty="0">
                  <a:latin typeface="HGP創英角ｺﾞｼｯｸUB" panose="020B0900000000000000" pitchFamily="50" charset="-128"/>
                  <a:ea typeface="HGP創英角ｺﾞｼｯｸUB" panose="020B0900000000000000" pitchFamily="50" charset="-128"/>
                </a:rPr>
                <a:t>(</a:t>
              </a:r>
              <a:r>
                <a:rPr lang="ja-JP" altLang="en-US" sz="4400" b="1" dirty="0">
                  <a:latin typeface="HGP創英角ｺﾞｼｯｸUB" panose="020B0900000000000000" pitchFamily="50" charset="-128"/>
                  <a:ea typeface="HGP創英角ｺﾞｼｯｸUB" panose="020B0900000000000000" pitchFamily="50" charset="-128"/>
                </a:rPr>
                <a:t>日</a:t>
              </a:r>
              <a:r>
                <a:rPr lang="en-US" altLang="ja-JP" sz="4400" b="1" dirty="0">
                  <a:latin typeface="HGP創英角ｺﾞｼｯｸUB" panose="020B0900000000000000" pitchFamily="50" charset="-128"/>
                  <a:ea typeface="HGP創英角ｺﾞｼｯｸUB" panose="020B0900000000000000" pitchFamily="50" charset="-128"/>
                </a:rPr>
                <a:t>)</a:t>
              </a:r>
            </a:p>
          </p:txBody>
        </p:sp>
        <p:grpSp>
          <p:nvGrpSpPr>
            <p:cNvPr id="31" name="グループ化 30"/>
            <p:cNvGrpSpPr/>
            <p:nvPr/>
          </p:nvGrpSpPr>
          <p:grpSpPr>
            <a:xfrm>
              <a:off x="119744" y="2264504"/>
              <a:ext cx="1247052" cy="641866"/>
              <a:chOff x="561975" y="3089212"/>
              <a:chExt cx="1247052" cy="641866"/>
            </a:xfrm>
          </p:grpSpPr>
          <p:sp>
            <p:nvSpPr>
              <p:cNvPr id="29" name="円/楕円 28"/>
              <p:cNvSpPr/>
              <p:nvPr/>
            </p:nvSpPr>
            <p:spPr>
              <a:xfrm>
                <a:off x="561975" y="3089212"/>
                <a:ext cx="1247052" cy="641866"/>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660078" y="3153913"/>
                <a:ext cx="1107996" cy="461665"/>
              </a:xfrm>
              <a:prstGeom prst="rect">
                <a:avLst/>
              </a:prstGeom>
              <a:noFill/>
            </p:spPr>
            <p:txBody>
              <a:bodyPr wrap="none" rtlCol="0">
                <a:spAutoFit/>
              </a:bodyPr>
              <a:lstStyle/>
              <a:p>
                <a:pPr algn="ctr"/>
                <a:r>
                  <a:rPr lang="ja-JP" altLang="en-US" sz="2400" dirty="0">
                    <a:solidFill>
                      <a:schemeClr val="bg1"/>
                    </a:solidFill>
                    <a:latin typeface="HGP創英角ｺﾞｼｯｸUB" panose="020B0900000000000000" pitchFamily="50" charset="-128"/>
                    <a:ea typeface="HGP創英角ｺﾞｼｯｸUB" panose="020B0900000000000000" pitchFamily="50" charset="-128"/>
                  </a:rPr>
                  <a:t>実施</a:t>
                </a:r>
                <a:r>
                  <a:rPr kumimoji="1" lang="ja-JP" altLang="en-US" sz="2400" dirty="0">
                    <a:solidFill>
                      <a:schemeClr val="bg1"/>
                    </a:solidFill>
                    <a:latin typeface="HGP創英角ｺﾞｼｯｸUB" panose="020B0900000000000000" pitchFamily="50" charset="-128"/>
                    <a:ea typeface="HGP創英角ｺﾞｼｯｸUB" panose="020B0900000000000000" pitchFamily="50" charset="-128"/>
                  </a:rPr>
                  <a:t>日</a:t>
                </a:r>
              </a:p>
            </p:txBody>
          </p:sp>
        </p:grpSp>
      </p:grpSp>
      <p:sp>
        <p:nvSpPr>
          <p:cNvPr id="24" name="テキスト ボックス 23"/>
          <p:cNvSpPr txBox="1"/>
          <p:nvPr/>
        </p:nvSpPr>
        <p:spPr>
          <a:xfrm>
            <a:off x="5714604" y="128460"/>
            <a:ext cx="1005403" cy="584775"/>
          </a:xfrm>
          <a:prstGeom prst="rect">
            <a:avLst/>
          </a:prstGeom>
          <a:noFill/>
        </p:spPr>
        <p:txBody>
          <a:bodyPr wrap="none" rtlCol="0">
            <a:spAutoFit/>
          </a:bodyPr>
          <a:lstStyle/>
          <a:p>
            <a:r>
              <a:rPr lang="ja-JP" altLang="en-US" sz="3200" dirty="0">
                <a:ln w="25400">
                  <a:solidFill>
                    <a:schemeClr val="tx1"/>
                  </a:solidFill>
                </a:ln>
                <a:solidFill>
                  <a:srgbClr val="FF0000"/>
                </a:solidFill>
                <a:latin typeface="HGP創英角ｺﾞｼｯｸUB" panose="020B0900000000000000" pitchFamily="50" charset="-128"/>
                <a:ea typeface="HGP創英角ｺﾞｼｯｸUB" panose="020B0900000000000000" pitchFamily="50" charset="-128"/>
              </a:rPr>
              <a:t>回覧</a:t>
            </a:r>
            <a:endParaRPr kumimoji="1" lang="ja-JP" altLang="en-US" sz="3200" dirty="0">
              <a:ln w="25400">
                <a:solidFill>
                  <a:schemeClr val="tx1"/>
                </a:solidFill>
              </a:ln>
              <a:solidFill>
                <a:srgbClr val="FF0000"/>
              </a:solidFill>
              <a:latin typeface="HGP創英角ｺﾞｼｯｸUB" panose="020B0900000000000000" pitchFamily="50" charset="-128"/>
              <a:ea typeface="HGP創英角ｺﾞｼｯｸUB" panose="020B0900000000000000" pitchFamily="50" charset="-128"/>
            </a:endParaRPr>
          </a:p>
        </p:txBody>
      </p:sp>
      <p:graphicFrame>
        <p:nvGraphicFramePr>
          <p:cNvPr id="26" name="表 25"/>
          <p:cNvGraphicFramePr>
            <a:graphicFrameLocks noGrp="1"/>
          </p:cNvGraphicFramePr>
          <p:nvPr>
            <p:extLst>
              <p:ext uri="{D42A27DB-BD31-4B8C-83A1-F6EECF244321}">
                <p14:modId xmlns:p14="http://schemas.microsoft.com/office/powerpoint/2010/main" val="3597229803"/>
              </p:ext>
            </p:extLst>
          </p:nvPr>
        </p:nvGraphicFramePr>
        <p:xfrm>
          <a:off x="270940" y="2994280"/>
          <a:ext cx="6317153" cy="4463618"/>
        </p:xfrm>
        <a:graphic>
          <a:graphicData uri="http://schemas.openxmlformats.org/drawingml/2006/table">
            <a:tbl>
              <a:tblPr firstRow="1" bandRow="1">
                <a:tableStyleId>{5C22544A-7EE6-4342-B048-85BDC9FD1C3A}</a:tableStyleId>
              </a:tblPr>
              <a:tblGrid>
                <a:gridCol w="674131">
                  <a:extLst>
                    <a:ext uri="{9D8B030D-6E8A-4147-A177-3AD203B41FA5}">
                      <a16:colId xmlns:a16="http://schemas.microsoft.com/office/drawing/2014/main" val="20000"/>
                    </a:ext>
                  </a:extLst>
                </a:gridCol>
                <a:gridCol w="1213338">
                  <a:extLst>
                    <a:ext uri="{9D8B030D-6E8A-4147-A177-3AD203B41FA5}">
                      <a16:colId xmlns:a16="http://schemas.microsoft.com/office/drawing/2014/main" val="20001"/>
                    </a:ext>
                  </a:extLst>
                </a:gridCol>
                <a:gridCol w="4429684">
                  <a:extLst>
                    <a:ext uri="{9D8B030D-6E8A-4147-A177-3AD203B41FA5}">
                      <a16:colId xmlns:a16="http://schemas.microsoft.com/office/drawing/2014/main" val="20002"/>
                    </a:ext>
                  </a:extLst>
                </a:gridCol>
              </a:tblGrid>
              <a:tr h="341618">
                <a:tc>
                  <a:txBody>
                    <a:bodyPr/>
                    <a:lstStyle/>
                    <a:p>
                      <a:pPr algn="ctr">
                        <a:lnSpc>
                          <a:spcPts val="2000"/>
                        </a:lnSpc>
                      </a:pPr>
                      <a:r>
                        <a:rPr kumimoji="1" lang="ja-JP" altLang="en-US" sz="1200" dirty="0"/>
                        <a:t>時間</a:t>
                      </a: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2000"/>
                        </a:lnSpc>
                      </a:pPr>
                      <a:r>
                        <a:rPr kumimoji="1" lang="ja-JP" altLang="en-US" sz="1200" dirty="0"/>
                        <a:t>同報無線</a:t>
                      </a: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lnSpc>
                          <a:spcPts val="2000"/>
                        </a:lnSpc>
                      </a:pPr>
                      <a:r>
                        <a:rPr kumimoji="1" lang="ja-JP" altLang="en-US" sz="1200" dirty="0"/>
                        <a:t>訓練内容　ステップ</a:t>
                      </a:r>
                      <a:r>
                        <a:rPr kumimoji="1" lang="ja-JP" altLang="en-US" sz="1600" dirty="0"/>
                        <a:t>１</a:t>
                      </a:r>
                      <a:r>
                        <a:rPr kumimoji="1" lang="ja-JP" altLang="en-US" sz="1200" dirty="0"/>
                        <a:t>　（ 個人・家族 ）</a:t>
                      </a: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540000">
                <a:tc>
                  <a:txBody>
                    <a:bodyPr/>
                    <a:lstStyle/>
                    <a:p>
                      <a:pPr algn="ctr">
                        <a:lnSpc>
                          <a:spcPts val="2000"/>
                        </a:lnSpc>
                      </a:pPr>
                      <a:r>
                        <a:rPr kumimoji="1" lang="en-US" altLang="ja-JP" sz="1400" b="1" dirty="0">
                          <a:latin typeface="+mj-ea"/>
                          <a:ea typeface="+mj-ea"/>
                        </a:rPr>
                        <a:t>8</a:t>
                      </a:r>
                      <a:r>
                        <a:rPr kumimoji="1" lang="ja-JP" altLang="en-US" sz="1400" b="1" dirty="0">
                          <a:latin typeface="+mj-ea"/>
                          <a:ea typeface="+mj-ea"/>
                        </a:rPr>
                        <a:t>：</a:t>
                      </a:r>
                      <a:r>
                        <a:rPr kumimoji="1" lang="en-US" altLang="ja-JP" sz="1400" b="1" dirty="0">
                          <a:latin typeface="+mj-ea"/>
                          <a:ea typeface="+mj-ea"/>
                        </a:rPr>
                        <a:t>29</a:t>
                      </a:r>
                      <a:endParaRPr kumimoji="1" lang="ja-JP" altLang="en-US" sz="1400" b="1" dirty="0">
                        <a:latin typeface="+mj-ea"/>
                        <a:ea typeface="+mj-ea"/>
                      </a:endParaRP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lnSpc>
                          <a:spcPts val="2000"/>
                        </a:lnSpc>
                      </a:pPr>
                      <a:r>
                        <a:rPr kumimoji="1" lang="ja-JP" altLang="en-US" sz="1100" b="1" u="none" dirty="0">
                          <a:latin typeface="+mj-ea"/>
                          <a:ea typeface="+mj-ea"/>
                        </a:rPr>
                        <a:t>緊急地震速報</a:t>
                      </a:r>
                      <a:endParaRPr kumimoji="1" lang="en-US" altLang="ja-JP" sz="1100" b="1" u="none" dirty="0">
                        <a:latin typeface="+mj-ea"/>
                        <a:ea typeface="+mj-ea"/>
                      </a:endParaRP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nSpc>
                          <a:spcPts val="2000"/>
                        </a:lnSpc>
                      </a:pPr>
                      <a:r>
                        <a:rPr kumimoji="1" lang="ja-JP" altLang="en-US" sz="1200" b="1" u="none" dirty="0">
                          <a:latin typeface="+mj-ea"/>
                          <a:ea typeface="+mj-ea"/>
                        </a:rPr>
                        <a:t>揺れから身を守る訓練</a:t>
                      </a:r>
                      <a:endParaRPr kumimoji="1" lang="en-US" altLang="ja-JP" sz="1200" b="1" u="none" dirty="0">
                        <a:latin typeface="+mj-ea"/>
                        <a:ea typeface="+mj-ea"/>
                      </a:endParaRPr>
                    </a:p>
                    <a:p>
                      <a:pPr>
                        <a:lnSpc>
                          <a:spcPts val="1400"/>
                        </a:lnSpc>
                      </a:pPr>
                      <a:r>
                        <a:rPr kumimoji="1" lang="ja-JP" altLang="en-US" sz="900" dirty="0">
                          <a:latin typeface="+mj-ea"/>
                          <a:ea typeface="+mj-ea"/>
                        </a:rPr>
                        <a:t>　津波避難をスムーズに行うため、家屋の耐震性や家具の固定を確認する。</a:t>
                      </a: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1"/>
                  </a:ext>
                </a:extLst>
              </a:tr>
              <a:tr h="540000">
                <a:tc>
                  <a:txBody>
                    <a:bodyPr/>
                    <a:lstStyle/>
                    <a:p>
                      <a:pPr algn="ctr">
                        <a:lnSpc>
                          <a:spcPts val="2000"/>
                        </a:lnSpc>
                      </a:pPr>
                      <a:r>
                        <a:rPr kumimoji="1" lang="en-US" altLang="ja-JP" sz="1400" b="1" dirty="0">
                          <a:latin typeface="+mj-ea"/>
                          <a:ea typeface="+mj-ea"/>
                        </a:rPr>
                        <a:t>8</a:t>
                      </a:r>
                      <a:r>
                        <a:rPr kumimoji="1" lang="ja-JP" altLang="en-US" sz="1400" b="1" dirty="0">
                          <a:latin typeface="+mj-ea"/>
                          <a:ea typeface="+mj-ea"/>
                        </a:rPr>
                        <a:t>：</a:t>
                      </a:r>
                      <a:r>
                        <a:rPr kumimoji="1" lang="en-US" altLang="ja-JP" sz="1400" b="1" dirty="0">
                          <a:latin typeface="+mj-ea"/>
                          <a:ea typeface="+mj-ea"/>
                        </a:rPr>
                        <a:t>30</a:t>
                      </a:r>
                      <a:endParaRPr kumimoji="1" lang="ja-JP" altLang="en-US" sz="1400" b="1" dirty="0">
                        <a:latin typeface="+mj-ea"/>
                        <a:ea typeface="+mj-ea"/>
                      </a:endParaRP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l">
                        <a:lnSpc>
                          <a:spcPts val="2000"/>
                        </a:lnSpc>
                      </a:pPr>
                      <a:r>
                        <a:rPr kumimoji="1" lang="ja-JP" altLang="en-US" sz="1100" b="1" dirty="0">
                          <a:latin typeface="+mj-ea"/>
                          <a:ea typeface="+mj-ea"/>
                        </a:rPr>
                        <a:t>地震発生</a:t>
                      </a: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indent="0" algn="l" defTabSz="685800" rtl="0" eaLnBrk="1" fontAlgn="auto" latinLnBrk="0" hangingPunct="1">
                        <a:lnSpc>
                          <a:spcPts val="1400"/>
                        </a:lnSpc>
                        <a:spcBef>
                          <a:spcPts val="0"/>
                        </a:spcBef>
                        <a:spcAft>
                          <a:spcPts val="0"/>
                        </a:spcAft>
                        <a:buClrTx/>
                        <a:buSzTx/>
                        <a:buFontTx/>
                        <a:buNone/>
                        <a:tabLst/>
                        <a:defRPr/>
                      </a:pPr>
                      <a:r>
                        <a:rPr kumimoji="1" lang="ja-JP" altLang="en-US" sz="900" kern="1200" dirty="0">
                          <a:solidFill>
                            <a:schemeClr val="dk1"/>
                          </a:solidFill>
                          <a:latin typeface="+mj-ea"/>
                          <a:ea typeface="+mn-ea"/>
                          <a:cs typeface="+mn-cs"/>
                        </a:rPr>
                        <a:t>　立っていることが困難な程の揺れ（</a:t>
                      </a:r>
                      <a:r>
                        <a:rPr kumimoji="1" lang="ja-JP" altLang="en-US" sz="900" b="1" kern="1200" dirty="0">
                          <a:solidFill>
                            <a:schemeClr val="dk1"/>
                          </a:solidFill>
                          <a:latin typeface="+mj-ea"/>
                          <a:ea typeface="+mn-ea"/>
                          <a:cs typeface="+mn-cs"/>
                        </a:rPr>
                        <a:t>震度</a:t>
                      </a:r>
                      <a:r>
                        <a:rPr kumimoji="1" lang="en-US" altLang="ja-JP" sz="900" b="1" kern="1200" dirty="0">
                          <a:solidFill>
                            <a:schemeClr val="dk1"/>
                          </a:solidFill>
                          <a:latin typeface="+mj-ea"/>
                          <a:ea typeface="+mn-ea"/>
                          <a:cs typeface="+mn-cs"/>
                        </a:rPr>
                        <a:t>6</a:t>
                      </a:r>
                      <a:r>
                        <a:rPr kumimoji="1" lang="ja-JP" altLang="en-US" sz="900" b="1" kern="1200" dirty="0">
                          <a:solidFill>
                            <a:schemeClr val="dk1"/>
                          </a:solidFill>
                          <a:latin typeface="+mj-ea"/>
                          <a:ea typeface="+mn-ea"/>
                          <a:cs typeface="+mn-cs"/>
                        </a:rPr>
                        <a:t>強</a:t>
                      </a:r>
                      <a:r>
                        <a:rPr kumimoji="1" lang="ja-JP" altLang="en-US" sz="900" kern="1200" dirty="0">
                          <a:solidFill>
                            <a:schemeClr val="dk1"/>
                          </a:solidFill>
                          <a:latin typeface="+mj-ea"/>
                          <a:ea typeface="+mn-ea"/>
                          <a:cs typeface="+mn-cs"/>
                        </a:rPr>
                        <a:t>）が約</a:t>
                      </a:r>
                      <a:r>
                        <a:rPr kumimoji="1" lang="en-US" altLang="ja-JP" sz="900" kern="1200" dirty="0">
                          <a:solidFill>
                            <a:schemeClr val="dk1"/>
                          </a:solidFill>
                          <a:latin typeface="+mj-ea"/>
                          <a:ea typeface="+mn-ea"/>
                          <a:cs typeface="+mn-cs"/>
                        </a:rPr>
                        <a:t>3</a:t>
                      </a:r>
                      <a:r>
                        <a:rPr kumimoji="1" lang="ja-JP" altLang="en-US" sz="900" kern="1200" dirty="0">
                          <a:solidFill>
                            <a:schemeClr val="dk1"/>
                          </a:solidFill>
                          <a:latin typeface="+mj-ea"/>
                          <a:ea typeface="+mn-ea"/>
                          <a:cs typeface="+mn-cs"/>
                        </a:rPr>
                        <a:t>～４分間続くことをイメージし、</a:t>
                      </a:r>
                      <a:endParaRPr kumimoji="1" lang="en-US" altLang="ja-JP" sz="900" kern="1200" dirty="0">
                        <a:solidFill>
                          <a:schemeClr val="dk1"/>
                        </a:solidFill>
                        <a:latin typeface="+mj-ea"/>
                        <a:ea typeface="+mn-ea"/>
                        <a:cs typeface="+mn-cs"/>
                      </a:endParaRPr>
                    </a:p>
                    <a:p>
                      <a:pPr marL="0" marR="0" indent="0" algn="l" defTabSz="685800" rtl="0" eaLnBrk="1" fontAlgn="auto" latinLnBrk="0" hangingPunct="1">
                        <a:lnSpc>
                          <a:spcPts val="1400"/>
                        </a:lnSpc>
                        <a:spcBef>
                          <a:spcPts val="0"/>
                        </a:spcBef>
                        <a:spcAft>
                          <a:spcPts val="0"/>
                        </a:spcAft>
                        <a:buClrTx/>
                        <a:buSzTx/>
                        <a:buFontTx/>
                        <a:buNone/>
                        <a:tabLst/>
                        <a:defRPr/>
                      </a:pPr>
                      <a:r>
                        <a:rPr kumimoji="1" lang="ja-JP" altLang="en-US" sz="900" kern="1200" dirty="0">
                          <a:solidFill>
                            <a:schemeClr val="dk1"/>
                          </a:solidFill>
                          <a:latin typeface="+mj-ea"/>
                          <a:ea typeface="+mn-ea"/>
                          <a:cs typeface="+mn-cs"/>
                        </a:rPr>
                        <a:t>　テーブルの下などで身を守る行動をとる。</a:t>
                      </a:r>
                      <a:endParaRPr kumimoji="1" lang="en-US" altLang="ja-JP" sz="900" kern="1200" dirty="0">
                        <a:solidFill>
                          <a:schemeClr val="dk1"/>
                        </a:solidFill>
                        <a:latin typeface="+mj-ea"/>
                        <a:ea typeface="+mn-ea"/>
                        <a:cs typeface="+mn-cs"/>
                      </a:endParaRP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2"/>
                  </a:ext>
                </a:extLst>
              </a:tr>
              <a:tr h="936000">
                <a:tc rowSpan="2">
                  <a:txBody>
                    <a:bodyPr/>
                    <a:lstStyle/>
                    <a:p>
                      <a:pPr algn="ctr">
                        <a:lnSpc>
                          <a:spcPts val="2000"/>
                        </a:lnSpc>
                      </a:pPr>
                      <a:r>
                        <a:rPr kumimoji="1" lang="en-US" altLang="ja-JP" sz="1400" b="1" dirty="0">
                          <a:latin typeface="+mj-ea"/>
                          <a:ea typeface="+mj-ea"/>
                        </a:rPr>
                        <a:t>8</a:t>
                      </a:r>
                      <a:r>
                        <a:rPr kumimoji="1" lang="ja-JP" altLang="en-US" sz="1400" b="1" dirty="0">
                          <a:latin typeface="+mj-ea"/>
                          <a:ea typeface="+mj-ea"/>
                        </a:rPr>
                        <a:t>：</a:t>
                      </a:r>
                      <a:r>
                        <a:rPr kumimoji="1" lang="en-US" altLang="ja-JP" sz="1400" b="1" dirty="0">
                          <a:latin typeface="+mj-ea"/>
                          <a:ea typeface="+mj-ea"/>
                        </a:rPr>
                        <a:t>33</a:t>
                      </a:r>
                    </a:p>
                    <a:p>
                      <a:pPr algn="ctr">
                        <a:lnSpc>
                          <a:spcPts val="2000"/>
                        </a:lnSpc>
                      </a:pPr>
                      <a:endParaRPr kumimoji="1" lang="en-US" altLang="ja-JP" sz="1400" b="1" dirty="0">
                        <a:latin typeface="+mj-ea"/>
                        <a:ea typeface="+mj-ea"/>
                      </a:endParaRPr>
                    </a:p>
                    <a:p>
                      <a:pPr algn="ctr">
                        <a:lnSpc>
                          <a:spcPts val="2000"/>
                        </a:lnSpc>
                      </a:pPr>
                      <a:r>
                        <a:rPr kumimoji="1" lang="en-US" altLang="ja-JP" sz="1400" b="1" dirty="0">
                          <a:latin typeface="+mj-ea"/>
                          <a:ea typeface="+mj-ea"/>
                        </a:rPr>
                        <a:t>9</a:t>
                      </a:r>
                      <a:r>
                        <a:rPr kumimoji="1" lang="ja-JP" altLang="en-US" sz="1400" b="1" dirty="0">
                          <a:latin typeface="+mj-ea"/>
                          <a:ea typeface="+mj-ea"/>
                        </a:rPr>
                        <a:t>：</a:t>
                      </a:r>
                      <a:r>
                        <a:rPr kumimoji="1" lang="en-US" altLang="ja-JP" sz="1400" b="1" dirty="0">
                          <a:latin typeface="+mj-ea"/>
                          <a:ea typeface="+mj-ea"/>
                        </a:rPr>
                        <a:t>00</a:t>
                      </a: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rowSpan="2">
                  <a:txBody>
                    <a:bodyPr/>
                    <a:lstStyle/>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100" b="1" i="0" u="none" strike="noStrike" kern="1200" cap="none" spc="0" normalizeH="0" baseline="0" noProof="0" dirty="0">
                          <a:ln>
                            <a:noFill/>
                          </a:ln>
                          <a:solidFill>
                            <a:prstClr val="black"/>
                          </a:solidFill>
                          <a:effectLst/>
                          <a:uLnTx/>
                          <a:uFillTx/>
                          <a:latin typeface="ＭＳ Ｐゴシック" panose="020B0600070205080204" pitchFamily="50" charset="-128"/>
                          <a:ea typeface="+mn-ea"/>
                          <a:cs typeface="+mn-cs"/>
                        </a:rPr>
                        <a:t>大津波警報発表</a:t>
                      </a:r>
                    </a:p>
                    <a:p>
                      <a:pPr marL="0" marR="0" lvl="0" indent="0" algn="l" defTabSz="685800" rtl="0" eaLnBrk="1" fontAlgn="auto" latinLnBrk="0" hangingPunct="1">
                        <a:lnSpc>
                          <a:spcPts val="2000"/>
                        </a:lnSpc>
                        <a:spcBef>
                          <a:spcPts val="0"/>
                        </a:spcBef>
                        <a:spcAft>
                          <a:spcPts val="0"/>
                        </a:spcAft>
                        <a:buClrTx/>
                        <a:buSzTx/>
                        <a:buFontTx/>
                        <a:buNone/>
                        <a:tabLst/>
                        <a:defRPr/>
                      </a:pPr>
                      <a:r>
                        <a:rPr kumimoji="1" lang="ja-JP" altLang="en-US" sz="1100" b="1" kern="1200" dirty="0">
                          <a:solidFill>
                            <a:schemeClr val="dk1"/>
                          </a:solidFill>
                          <a:latin typeface="+mj-ea"/>
                          <a:ea typeface="+mn-ea"/>
                          <a:cs typeface="+mn-cs"/>
                        </a:rPr>
                        <a:t>避難指示発令</a:t>
                      </a:r>
                      <a:endParaRPr kumimoji="1" lang="en-US" altLang="ja-JP" sz="1100" b="1" kern="1200" dirty="0">
                        <a:solidFill>
                          <a:schemeClr val="dk1"/>
                        </a:solidFill>
                        <a:latin typeface="+mj-ea"/>
                        <a:ea typeface="+mn-ea"/>
                        <a:cs typeface="+mn-cs"/>
                      </a:endParaRP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nSpc>
                          <a:spcPts val="2000"/>
                        </a:lnSpc>
                      </a:pPr>
                      <a:r>
                        <a:rPr kumimoji="1" lang="ja-JP" altLang="en-US" sz="1200" b="1" u="none" dirty="0">
                          <a:latin typeface="+mj-ea"/>
                          <a:ea typeface="+mj-ea"/>
                        </a:rPr>
                        <a:t>避難開始</a:t>
                      </a:r>
                      <a:endParaRPr kumimoji="1" lang="en-US" altLang="ja-JP" sz="1200" b="1" u="none" dirty="0">
                        <a:latin typeface="+mj-ea"/>
                        <a:ea typeface="+mj-ea"/>
                      </a:endParaRPr>
                    </a:p>
                    <a:p>
                      <a:pPr>
                        <a:lnSpc>
                          <a:spcPts val="1400"/>
                        </a:lnSpc>
                      </a:pPr>
                      <a:r>
                        <a:rPr kumimoji="1" lang="ja-JP" altLang="en-US" sz="900" b="0" u="none" dirty="0">
                          <a:latin typeface="+mj-ea"/>
                          <a:ea typeface="+mj-ea"/>
                        </a:rPr>
                        <a:t>　各個人</a:t>
                      </a:r>
                      <a:r>
                        <a:rPr kumimoji="1" lang="en-US" altLang="ja-JP" sz="900" b="0" u="none" dirty="0">
                          <a:latin typeface="+mj-ea"/>
                          <a:ea typeface="+mj-ea"/>
                        </a:rPr>
                        <a:t>(</a:t>
                      </a:r>
                      <a:r>
                        <a:rPr kumimoji="1" lang="ja-JP" altLang="en-US" sz="900" b="0" u="none" dirty="0">
                          <a:latin typeface="+mj-ea"/>
                          <a:ea typeface="+mj-ea"/>
                        </a:rPr>
                        <a:t>家族</a:t>
                      </a:r>
                      <a:r>
                        <a:rPr kumimoji="1" lang="en-US" altLang="ja-JP" sz="900" b="0" u="none" dirty="0">
                          <a:latin typeface="+mj-ea"/>
                          <a:ea typeface="+mj-ea"/>
                        </a:rPr>
                        <a:t>)</a:t>
                      </a:r>
                      <a:r>
                        <a:rPr kumimoji="1" lang="ja-JP" altLang="en-US" sz="900" b="0" u="none" dirty="0">
                          <a:latin typeface="+mj-ea"/>
                          <a:ea typeface="+mj-ea"/>
                        </a:rPr>
                        <a:t>で決めた津波避難目標地点へ避難</a:t>
                      </a:r>
                      <a:endParaRPr kumimoji="1" lang="en-US" altLang="ja-JP" sz="900" b="0" dirty="0">
                        <a:latin typeface="+mj-ea"/>
                        <a:ea typeface="+mj-ea"/>
                      </a:endParaRPr>
                    </a:p>
                    <a:p>
                      <a:pPr>
                        <a:lnSpc>
                          <a:spcPts val="2000"/>
                        </a:lnSpc>
                      </a:pPr>
                      <a:r>
                        <a:rPr kumimoji="1" lang="ja-JP" altLang="en-US" sz="1200" b="1" dirty="0">
                          <a:latin typeface="+mj-ea"/>
                          <a:ea typeface="+mj-ea"/>
                        </a:rPr>
                        <a:t>避難の妨げになる物の確認</a:t>
                      </a:r>
                      <a:endParaRPr kumimoji="1" lang="en-US" altLang="ja-JP" sz="1200" b="1" dirty="0">
                        <a:latin typeface="+mj-ea"/>
                        <a:ea typeface="+mj-ea"/>
                      </a:endParaRPr>
                    </a:p>
                    <a:p>
                      <a:pPr marL="0" marR="0" lvl="0" indent="0" algn="l" defTabSz="685800" rtl="0" eaLnBrk="1" fontAlgn="auto" latinLnBrk="0" hangingPunct="1">
                        <a:lnSpc>
                          <a:spcPts val="1400"/>
                        </a:lnSpc>
                        <a:spcBef>
                          <a:spcPts val="0"/>
                        </a:spcBef>
                        <a:spcAft>
                          <a:spcPts val="0"/>
                        </a:spcAft>
                        <a:buClrTx/>
                        <a:buSzTx/>
                        <a:buFontTx/>
                        <a:buNone/>
                        <a:tabLst/>
                        <a:defRPr/>
                      </a:pPr>
                      <a:r>
                        <a:rPr kumimoji="1" lang="ja-JP" altLang="en-US" sz="900" kern="1200" dirty="0">
                          <a:solidFill>
                            <a:schemeClr val="dk1"/>
                          </a:solidFill>
                          <a:latin typeface="+mj-ea"/>
                          <a:ea typeface="+mn-ea"/>
                          <a:cs typeface="+mn-cs"/>
                        </a:rPr>
                        <a:t>　避難の際に、ブロック塀の倒壊などにより通れなくなる道が無いか確認する。</a:t>
                      </a:r>
                      <a:endParaRPr kumimoji="1" lang="en-US" altLang="ja-JP" sz="900" kern="1200" dirty="0">
                        <a:solidFill>
                          <a:schemeClr val="dk1"/>
                        </a:solidFill>
                        <a:latin typeface="+mj-ea"/>
                        <a:ea typeface="+mn-ea"/>
                        <a:cs typeface="+mn-cs"/>
                      </a:endParaRP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3"/>
                  </a:ext>
                </a:extLst>
              </a:tr>
              <a:tr h="792000">
                <a:tc vMerge="1">
                  <a:txBody>
                    <a:bodyPr/>
                    <a:lstStyle/>
                    <a:p>
                      <a:pPr algn="ctr">
                        <a:lnSpc>
                          <a:spcPts val="2100"/>
                        </a:lnSpc>
                      </a:pPr>
                      <a:endParaRPr kumimoji="1" lang="ja-JP" altLang="en-US" sz="1400" b="1" dirty="0">
                        <a:latin typeface="+mj-ea"/>
                        <a:ea typeface="+mj-ea"/>
                      </a:endParaRP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vMerge="1">
                  <a:txBody>
                    <a:bodyPr/>
                    <a:lstStyle/>
                    <a:p>
                      <a:endParaRPr lang="ja-JP" altLang="en-US" sz="1300" dirty="0"/>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nSpc>
                          <a:spcPts val="2000"/>
                        </a:lnSpc>
                      </a:pPr>
                      <a:r>
                        <a:rPr lang="ja-JP" altLang="en-US" sz="1200" b="1" dirty="0"/>
                        <a:t>避難完了</a:t>
                      </a:r>
                      <a:endParaRPr lang="en-US" altLang="ja-JP" sz="1200" b="1" dirty="0"/>
                    </a:p>
                    <a:p>
                      <a:pPr>
                        <a:lnSpc>
                          <a:spcPts val="2000"/>
                        </a:lnSpc>
                      </a:pPr>
                      <a:r>
                        <a:rPr kumimoji="1" lang="ja-JP" altLang="en-US" sz="1200" b="1" kern="1200" dirty="0">
                          <a:solidFill>
                            <a:schemeClr val="dk1"/>
                          </a:solidFill>
                          <a:latin typeface="+mj-ea"/>
                          <a:ea typeface="+mn-ea"/>
                          <a:cs typeface="+mn-cs"/>
                        </a:rPr>
                        <a:t>避難時間の計測</a:t>
                      </a:r>
                      <a:endParaRPr kumimoji="1" lang="en-US" altLang="ja-JP" sz="1200" b="1" kern="1200" dirty="0">
                        <a:solidFill>
                          <a:schemeClr val="dk1"/>
                        </a:solidFill>
                        <a:latin typeface="+mj-ea"/>
                        <a:ea typeface="+mn-ea"/>
                        <a:cs typeface="+mn-cs"/>
                      </a:endParaRPr>
                    </a:p>
                    <a:p>
                      <a:pPr marL="0" marR="0" lvl="0" indent="0" algn="l" defTabSz="685800" rtl="0" eaLnBrk="1" fontAlgn="auto" latinLnBrk="0" hangingPunct="1">
                        <a:lnSpc>
                          <a:spcPts val="1400"/>
                        </a:lnSpc>
                        <a:spcBef>
                          <a:spcPts val="0"/>
                        </a:spcBef>
                        <a:spcAft>
                          <a:spcPts val="0"/>
                        </a:spcAft>
                        <a:buClrTx/>
                        <a:buSzTx/>
                        <a:buFontTx/>
                        <a:buNone/>
                        <a:tabLst/>
                        <a:defRPr/>
                      </a:pPr>
                      <a:r>
                        <a:rPr kumimoji="1" lang="ja-JP" altLang="en-US" sz="900" kern="1200" dirty="0">
                          <a:solidFill>
                            <a:schemeClr val="dk1"/>
                          </a:solidFill>
                          <a:latin typeface="+mj-ea"/>
                          <a:ea typeface="+mn-ea"/>
                          <a:cs typeface="+mn-cs"/>
                        </a:rPr>
                        <a:t>　津波浸水想定時間までに避難できたか検証する。（津波避難チェックシート）</a:t>
                      </a:r>
                      <a:endParaRPr kumimoji="1" lang="en-US" altLang="ja-JP" sz="900" b="0" kern="1200" dirty="0">
                        <a:solidFill>
                          <a:schemeClr val="dk1"/>
                        </a:solidFill>
                        <a:latin typeface="+mj-ea"/>
                        <a:ea typeface="+mn-ea"/>
                        <a:cs typeface="+mn-cs"/>
                      </a:endParaRP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10004"/>
                  </a:ext>
                </a:extLst>
              </a:tr>
              <a:tr h="342000">
                <a:tc>
                  <a:txBody>
                    <a:bodyPr/>
                    <a:lstStyle/>
                    <a:p>
                      <a:pPr algn="ctr">
                        <a:lnSpc>
                          <a:spcPts val="2100"/>
                        </a:lnSpc>
                      </a:pPr>
                      <a:r>
                        <a:rPr kumimoji="1" lang="ja-JP" altLang="en-US" sz="1200" b="1" dirty="0">
                          <a:solidFill>
                            <a:schemeClr val="bg1"/>
                          </a:solidFill>
                          <a:latin typeface="+mj-ea"/>
                          <a:ea typeface="+mj-ea"/>
                        </a:rPr>
                        <a:t>時間</a:t>
                      </a: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99"/>
                    </a:solidFill>
                  </a:tcPr>
                </a:tc>
                <a:tc>
                  <a:txBody>
                    <a:bodyPr/>
                    <a:lstStyle/>
                    <a:p>
                      <a:pPr algn="ctr">
                        <a:lnSpc>
                          <a:spcPts val="2100"/>
                        </a:lnSpc>
                      </a:pPr>
                      <a:r>
                        <a:rPr kumimoji="1" lang="ja-JP" altLang="en-US" sz="1200" b="1" dirty="0">
                          <a:solidFill>
                            <a:schemeClr val="bg1"/>
                          </a:solidFill>
                          <a:latin typeface="+mj-ea"/>
                          <a:ea typeface="+mj-ea"/>
                        </a:rPr>
                        <a:t>同報無線</a:t>
                      </a: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99"/>
                    </a:solidFill>
                  </a:tcPr>
                </a:tc>
                <a:tc>
                  <a:txBody>
                    <a:bodyPr/>
                    <a:lstStyle/>
                    <a:p>
                      <a:pPr marL="0" marR="0" indent="0" algn="ctr" defTabSz="685800" rtl="0" eaLnBrk="1" fontAlgn="auto" latinLnBrk="0" hangingPunct="1">
                        <a:lnSpc>
                          <a:spcPts val="2100"/>
                        </a:lnSpc>
                        <a:spcBef>
                          <a:spcPts val="0"/>
                        </a:spcBef>
                        <a:spcAft>
                          <a:spcPts val="0"/>
                        </a:spcAft>
                        <a:buClrTx/>
                        <a:buSzTx/>
                        <a:buFontTx/>
                        <a:buNone/>
                        <a:tabLst/>
                        <a:defRPr/>
                      </a:pPr>
                      <a:r>
                        <a:rPr kumimoji="1" lang="ja-JP" altLang="en-US" sz="1200" b="1" dirty="0">
                          <a:solidFill>
                            <a:schemeClr val="bg1"/>
                          </a:solidFill>
                          <a:latin typeface="+mj-ea"/>
                          <a:ea typeface="+mj-ea"/>
                        </a:rPr>
                        <a:t>訓練内容　ステップ</a:t>
                      </a:r>
                      <a:r>
                        <a:rPr kumimoji="1" lang="ja-JP" altLang="en-US" sz="1600" b="1" dirty="0">
                          <a:solidFill>
                            <a:schemeClr val="bg1"/>
                          </a:solidFill>
                          <a:latin typeface="+mj-ea"/>
                          <a:ea typeface="+mj-ea"/>
                        </a:rPr>
                        <a:t>２</a:t>
                      </a:r>
                      <a:r>
                        <a:rPr kumimoji="1" lang="ja-JP" altLang="en-US" sz="1200" b="1" dirty="0">
                          <a:solidFill>
                            <a:schemeClr val="bg1"/>
                          </a:solidFill>
                          <a:latin typeface="+mj-ea"/>
                          <a:ea typeface="+mj-ea"/>
                        </a:rPr>
                        <a:t>　（ 自主防災会・地 域 ）</a:t>
                      </a:r>
                      <a:endParaRPr kumimoji="1" lang="en-US" altLang="ja-JP" sz="1200" b="1" dirty="0">
                        <a:solidFill>
                          <a:schemeClr val="bg1"/>
                        </a:solidFill>
                        <a:latin typeface="+mj-ea"/>
                        <a:ea typeface="+mj-ea"/>
                      </a:endParaRP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6699"/>
                    </a:solidFill>
                  </a:tcPr>
                </a:tc>
                <a:extLst>
                  <a:ext uri="{0D108BD9-81ED-4DB2-BD59-A6C34878D82A}">
                    <a16:rowId xmlns:a16="http://schemas.microsoft.com/office/drawing/2014/main" val="10005"/>
                  </a:ext>
                </a:extLst>
              </a:tr>
              <a:tr h="540000">
                <a:tc>
                  <a:txBody>
                    <a:bodyPr/>
                    <a:lstStyle/>
                    <a:p>
                      <a:pPr algn="ctr">
                        <a:lnSpc>
                          <a:spcPts val="2000"/>
                        </a:lnSpc>
                      </a:pPr>
                      <a:r>
                        <a:rPr kumimoji="1" lang="en-US" altLang="ja-JP" sz="1400" b="1" dirty="0">
                          <a:latin typeface="+mj-ea"/>
                          <a:ea typeface="+mj-ea"/>
                        </a:rPr>
                        <a:t>9</a:t>
                      </a:r>
                      <a:r>
                        <a:rPr kumimoji="1" lang="ja-JP" altLang="en-US" sz="1400" b="1" dirty="0">
                          <a:latin typeface="+mj-ea"/>
                          <a:ea typeface="+mj-ea"/>
                        </a:rPr>
                        <a:t>：</a:t>
                      </a:r>
                      <a:r>
                        <a:rPr kumimoji="1" lang="en-US" altLang="ja-JP" sz="1400" b="1" dirty="0">
                          <a:latin typeface="+mj-ea"/>
                          <a:ea typeface="+mj-ea"/>
                        </a:rPr>
                        <a:t>00</a:t>
                      </a:r>
                      <a:endParaRPr kumimoji="1" lang="ja-JP" altLang="en-US" sz="1400" b="1" dirty="0">
                        <a:latin typeface="+mj-ea"/>
                        <a:ea typeface="+mj-ea"/>
                      </a:endParaRP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algn="ctr">
                        <a:lnSpc>
                          <a:spcPts val="2000"/>
                        </a:lnSpc>
                      </a:pPr>
                      <a:r>
                        <a:rPr kumimoji="1" lang="en-US" altLang="ja-JP" sz="1100" b="1" kern="1200" dirty="0">
                          <a:solidFill>
                            <a:schemeClr val="dk1"/>
                          </a:solidFill>
                          <a:latin typeface="+mj-ea"/>
                          <a:ea typeface="+mn-ea"/>
                          <a:cs typeface="+mn-cs"/>
                        </a:rPr>
                        <a:t>―</a:t>
                      </a:r>
                      <a:endParaRPr kumimoji="1" lang="ja-JP" altLang="en-US" sz="1100" b="1" dirty="0">
                        <a:latin typeface="+mj-ea"/>
                        <a:ea typeface="+mj-ea"/>
                      </a:endParaRP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indent="0" algn="l" defTabSz="685800" rtl="0" eaLnBrk="1" fontAlgn="auto" latinLnBrk="0" hangingPunct="1">
                        <a:lnSpc>
                          <a:spcPts val="2000"/>
                        </a:lnSpc>
                        <a:spcBef>
                          <a:spcPts val="0"/>
                        </a:spcBef>
                        <a:spcAft>
                          <a:spcPts val="0"/>
                        </a:spcAft>
                        <a:buClrTx/>
                        <a:buSzTx/>
                        <a:buFontTx/>
                        <a:buNone/>
                        <a:tabLst/>
                        <a:defRPr/>
                      </a:pPr>
                      <a:r>
                        <a:rPr kumimoji="1" lang="ja-JP" altLang="en-US" sz="1200" b="1" u="none" kern="1200" dirty="0">
                          <a:solidFill>
                            <a:schemeClr val="dk1"/>
                          </a:solidFill>
                          <a:latin typeface="+mj-ea"/>
                          <a:ea typeface="+mn-ea"/>
                          <a:cs typeface="+mn-cs"/>
                        </a:rPr>
                        <a:t>安否確認</a:t>
                      </a:r>
                      <a:endParaRPr kumimoji="1" lang="en-US" altLang="ja-JP" sz="1200" b="1" u="none" kern="1200" dirty="0">
                        <a:solidFill>
                          <a:schemeClr val="dk1"/>
                        </a:solidFill>
                        <a:latin typeface="+mj-ea"/>
                        <a:ea typeface="+mn-ea"/>
                        <a:cs typeface="+mn-cs"/>
                      </a:endParaRPr>
                    </a:p>
                    <a:p>
                      <a:pPr marL="0" marR="0" indent="0" algn="l" defTabSz="685800" rtl="0" eaLnBrk="1" fontAlgn="auto" latinLnBrk="0" hangingPunct="1">
                        <a:lnSpc>
                          <a:spcPts val="1400"/>
                        </a:lnSpc>
                        <a:spcBef>
                          <a:spcPts val="0"/>
                        </a:spcBef>
                        <a:spcAft>
                          <a:spcPts val="0"/>
                        </a:spcAft>
                        <a:buClrTx/>
                        <a:buSzTx/>
                        <a:buFontTx/>
                        <a:buNone/>
                        <a:tabLst/>
                        <a:defRPr/>
                      </a:pPr>
                      <a:r>
                        <a:rPr kumimoji="1" lang="ja-JP" altLang="en-US" sz="900" dirty="0"/>
                        <a:t>　自主防災会で決めた安否確認場所・方法により住民一人一人が無事かどうか報告する。</a:t>
                      </a:r>
                      <a:endParaRPr kumimoji="1" lang="en-US" altLang="ja-JP" sz="900" dirty="0"/>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0006"/>
                  </a:ext>
                </a:extLst>
              </a:tr>
              <a:tr h="432000">
                <a:tc>
                  <a:txBody>
                    <a:bodyPr/>
                    <a:lstStyle/>
                    <a:p>
                      <a:pPr algn="ctr">
                        <a:lnSpc>
                          <a:spcPts val="2000"/>
                        </a:lnSpc>
                      </a:pPr>
                      <a:r>
                        <a:rPr kumimoji="1" lang="en-US" altLang="ja-JP" sz="1400" b="1" dirty="0">
                          <a:latin typeface="+mj-ea"/>
                          <a:ea typeface="+mj-ea"/>
                        </a:rPr>
                        <a:t>9</a:t>
                      </a:r>
                      <a:r>
                        <a:rPr kumimoji="1" lang="ja-JP" altLang="en-US" sz="1400" b="1" dirty="0">
                          <a:latin typeface="+mj-ea"/>
                          <a:ea typeface="+mj-ea"/>
                        </a:rPr>
                        <a:t>：</a:t>
                      </a:r>
                      <a:r>
                        <a:rPr kumimoji="1" lang="en-US" altLang="ja-JP" sz="1400" b="1" dirty="0">
                          <a:latin typeface="+mj-ea"/>
                          <a:ea typeface="+mj-ea"/>
                        </a:rPr>
                        <a:t>30</a:t>
                      </a:r>
                      <a:endParaRPr kumimoji="1" lang="ja-JP" altLang="en-US" sz="1400" b="1" dirty="0">
                        <a:latin typeface="+mj-ea"/>
                        <a:ea typeface="+mj-ea"/>
                      </a:endParaRPr>
                    </a:p>
                  </a:txBody>
                  <a:tcPr marL="88835" marR="88835" marT="44417" marB="4441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algn="ctr">
                        <a:lnSpc>
                          <a:spcPts val="1600"/>
                        </a:lnSpc>
                      </a:pPr>
                      <a:r>
                        <a:rPr kumimoji="1" lang="en-US" altLang="ja-JP" sz="1100" b="1" dirty="0">
                          <a:latin typeface="+mj-ea"/>
                          <a:ea typeface="+mj-ea"/>
                        </a:rPr>
                        <a:t>―</a:t>
                      </a:r>
                      <a:endParaRPr kumimoji="1" lang="ja-JP" altLang="en-US" sz="1100" b="1" dirty="0">
                        <a:latin typeface="+mj-ea"/>
                        <a:ea typeface="+mj-ea"/>
                      </a:endParaRP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tc>
                  <a:txBody>
                    <a:bodyPr/>
                    <a:lstStyle/>
                    <a:p>
                      <a:pPr marL="0" marR="0" lvl="0" indent="0" algn="l" defTabSz="685800" rtl="0" eaLnBrk="1" fontAlgn="auto" latinLnBrk="0" hangingPunct="1">
                        <a:lnSpc>
                          <a:spcPts val="1400"/>
                        </a:lnSpc>
                        <a:spcBef>
                          <a:spcPts val="0"/>
                        </a:spcBef>
                        <a:spcAft>
                          <a:spcPts val="0"/>
                        </a:spcAft>
                        <a:buClrTx/>
                        <a:buSzTx/>
                        <a:buFontTx/>
                        <a:buNone/>
                        <a:tabLst/>
                        <a:defRPr/>
                      </a:pPr>
                      <a:r>
                        <a:rPr kumimoji="1" lang="ja-JP" altLang="en-US" sz="900" kern="1200" dirty="0">
                          <a:solidFill>
                            <a:schemeClr val="dk1"/>
                          </a:solidFill>
                          <a:latin typeface="+mj-ea"/>
                          <a:ea typeface="+mn-ea"/>
                          <a:cs typeface="+mn-cs"/>
                        </a:rPr>
                        <a:t>　自主防災会は、住民の安否状況を取りまとめ、地区まちづくりセンターに報告する。</a:t>
                      </a:r>
                      <a:endParaRPr kumimoji="1" lang="en-US" altLang="ja-JP" sz="900" kern="1200" dirty="0">
                        <a:solidFill>
                          <a:schemeClr val="dk1"/>
                        </a:solidFill>
                        <a:latin typeface="+mj-ea"/>
                        <a:ea typeface="+mn-ea"/>
                        <a:cs typeface="+mn-cs"/>
                      </a:endParaRPr>
                    </a:p>
                  </a:txBody>
                  <a:tcPr marL="88835" marR="88835" marT="44417" marB="4441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CCCC"/>
                    </a:solidFill>
                  </a:tcPr>
                </a:tc>
                <a:extLst>
                  <a:ext uri="{0D108BD9-81ED-4DB2-BD59-A6C34878D82A}">
                    <a16:rowId xmlns:a16="http://schemas.microsoft.com/office/drawing/2014/main" val="10007"/>
                  </a:ext>
                </a:extLst>
              </a:tr>
            </a:tbl>
          </a:graphicData>
        </a:graphic>
      </p:graphicFrame>
      <p:grpSp>
        <p:nvGrpSpPr>
          <p:cNvPr id="7" name="グループ化 6"/>
          <p:cNvGrpSpPr/>
          <p:nvPr/>
        </p:nvGrpSpPr>
        <p:grpSpPr>
          <a:xfrm>
            <a:off x="337930" y="2290365"/>
            <a:ext cx="6250163" cy="635444"/>
            <a:chOff x="303038" y="2472351"/>
            <a:chExt cx="6250163" cy="635444"/>
          </a:xfrm>
        </p:grpSpPr>
        <p:sp>
          <p:nvSpPr>
            <p:cNvPr id="5" name="テキスト ボックス 4"/>
            <p:cNvSpPr txBox="1"/>
            <p:nvPr/>
          </p:nvSpPr>
          <p:spPr>
            <a:xfrm>
              <a:off x="1238251" y="2507631"/>
              <a:ext cx="5314950" cy="600164"/>
            </a:xfrm>
            <a:prstGeom prst="rect">
              <a:avLst/>
            </a:prstGeom>
            <a:noFill/>
          </p:spPr>
          <p:txBody>
            <a:bodyPr wrap="square" rtlCol="0">
              <a:spAutoFit/>
            </a:bodyPr>
            <a:lstStyle/>
            <a:p>
              <a:r>
                <a:rPr lang="ja-JP" altLang="en-US" sz="1100" dirty="0"/>
                <a:t>　</a:t>
              </a:r>
              <a:r>
                <a:rPr lang="en-US" altLang="ja-JP" sz="1100" dirty="0"/>
                <a:t>3</a:t>
              </a:r>
              <a:r>
                <a:rPr lang="ja-JP" altLang="en-US" sz="1100" dirty="0"/>
                <a:t>月</a:t>
              </a:r>
              <a:r>
                <a:rPr lang="en-US" altLang="ja-JP" sz="1100" dirty="0"/>
                <a:t>8</a:t>
              </a:r>
              <a:r>
                <a:rPr lang="ja-JP" altLang="en-US" sz="1100" dirty="0"/>
                <a:t>日</a:t>
              </a:r>
              <a:r>
                <a:rPr lang="en-US" altLang="ja-JP" sz="1100" dirty="0"/>
                <a:t>8</a:t>
              </a:r>
              <a:r>
                <a:rPr lang="ja-JP" altLang="en-US" sz="1100" dirty="0"/>
                <a:t>時</a:t>
              </a:r>
              <a:r>
                <a:rPr lang="en-US" altLang="ja-JP" sz="1100" dirty="0"/>
                <a:t>30</a:t>
              </a:r>
              <a:r>
                <a:rPr lang="ja-JP" altLang="en-US" sz="1100" dirty="0"/>
                <a:t>分に南海トラフ地震が発生し、市内で最大震度</a:t>
              </a:r>
              <a:r>
                <a:rPr lang="en-US" altLang="ja-JP" sz="1100" dirty="0"/>
                <a:t>6</a:t>
              </a:r>
              <a:r>
                <a:rPr lang="ja-JP" altLang="en-US" sz="1100" dirty="0"/>
                <a:t>強を観測した。富士市沿岸部には、大津波警報が発表され、富士市は津波避難対象区域に対して、避難指示を発令した。</a:t>
              </a:r>
              <a:endParaRPr kumimoji="1" lang="ja-JP" altLang="en-US" sz="1100" dirty="0"/>
            </a:p>
          </p:txBody>
        </p:sp>
        <p:sp>
          <p:nvSpPr>
            <p:cNvPr id="22" name="円/楕円 21"/>
            <p:cNvSpPr>
              <a:spLocks noChangeAspect="1"/>
            </p:cNvSpPr>
            <p:nvPr/>
          </p:nvSpPr>
          <p:spPr>
            <a:xfrm>
              <a:off x="317975" y="2472351"/>
              <a:ext cx="872936" cy="449306"/>
            </a:xfrm>
            <a:prstGeom prst="ellipse">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303038" y="2527727"/>
              <a:ext cx="902811" cy="307777"/>
            </a:xfrm>
            <a:prstGeom prst="rect">
              <a:avLst/>
            </a:prstGeom>
            <a:noFill/>
          </p:spPr>
          <p:txBody>
            <a:bodyPr wrap="none" rtlCol="0">
              <a:spAutoFit/>
            </a:bodyPr>
            <a:lstStyle/>
            <a:p>
              <a:pPr algn="ctr"/>
              <a:r>
                <a:rPr lang="ja-JP" altLang="en-US" sz="1400" dirty="0">
                  <a:solidFill>
                    <a:schemeClr val="bg1"/>
                  </a:solidFill>
                  <a:latin typeface="HGP創英角ｺﾞｼｯｸUB" panose="020B0900000000000000" pitchFamily="50" charset="-128"/>
                  <a:ea typeface="HGP創英角ｺﾞｼｯｸUB" panose="020B0900000000000000" pitchFamily="50" charset="-128"/>
                </a:rPr>
                <a:t>訓練想定</a:t>
              </a:r>
              <a:endParaRPr kumimoji="1" lang="ja-JP" altLang="en-US" sz="1400" dirty="0">
                <a:solidFill>
                  <a:schemeClr val="bg1"/>
                </a:solidFill>
                <a:latin typeface="HGP創英角ｺﾞｼｯｸUB" panose="020B0900000000000000" pitchFamily="50" charset="-128"/>
                <a:ea typeface="HGP創英角ｺﾞｼｯｸUB" panose="020B0900000000000000" pitchFamily="50" charset="-128"/>
              </a:endParaRPr>
            </a:p>
          </p:txBody>
        </p:sp>
      </p:grpSp>
      <p:sp>
        <p:nvSpPr>
          <p:cNvPr id="8" name="テキスト ボックス 7"/>
          <p:cNvSpPr txBox="1"/>
          <p:nvPr/>
        </p:nvSpPr>
        <p:spPr>
          <a:xfrm>
            <a:off x="405110" y="5124450"/>
            <a:ext cx="400110" cy="271869"/>
          </a:xfrm>
          <a:prstGeom prst="rect">
            <a:avLst/>
          </a:prstGeom>
          <a:noFill/>
        </p:spPr>
        <p:txBody>
          <a:bodyPr vert="eaVert" wrap="none" rtlCol="0">
            <a:spAutoFit/>
          </a:bodyPr>
          <a:lstStyle/>
          <a:p>
            <a:r>
              <a:rPr kumimoji="1" lang="ja-JP" altLang="en-US" sz="1400" dirty="0"/>
              <a:t>～</a:t>
            </a:r>
          </a:p>
        </p:txBody>
      </p:sp>
      <p:sp>
        <p:nvSpPr>
          <p:cNvPr id="32" name="テキスト ボックス 31"/>
          <p:cNvSpPr txBox="1"/>
          <p:nvPr/>
        </p:nvSpPr>
        <p:spPr>
          <a:xfrm>
            <a:off x="2799607" y="340716"/>
            <a:ext cx="3128169" cy="276999"/>
          </a:xfrm>
          <a:prstGeom prst="rect">
            <a:avLst/>
          </a:prstGeom>
          <a:noFill/>
        </p:spPr>
        <p:txBody>
          <a:bodyPr wrap="square" rtlCol="0">
            <a:spAutoFit/>
          </a:bodyPr>
          <a:lstStyle/>
          <a:p>
            <a:r>
              <a:rPr lang="ja-JP" altLang="en-US" sz="1200" dirty="0">
                <a:solidFill>
                  <a:srgbClr val="FF0000"/>
                </a:solidFill>
              </a:rPr>
              <a:t>　　　</a:t>
            </a:r>
            <a:endParaRPr kumimoji="1" lang="ja-JP" altLang="en-US" sz="1200" dirty="0">
              <a:solidFill>
                <a:srgbClr val="FF0000"/>
              </a:solidFill>
            </a:endParaRPr>
          </a:p>
        </p:txBody>
      </p:sp>
      <p:grpSp>
        <p:nvGrpSpPr>
          <p:cNvPr id="3" name="グループ化 2">
            <a:extLst>
              <a:ext uri="{FF2B5EF4-FFF2-40B4-BE49-F238E27FC236}">
                <a16:creationId xmlns:a16="http://schemas.microsoft.com/office/drawing/2014/main" id="{2886E5F8-3D64-9EBD-8397-A61E301DBA34}"/>
              </a:ext>
            </a:extLst>
          </p:cNvPr>
          <p:cNvGrpSpPr/>
          <p:nvPr/>
        </p:nvGrpSpPr>
        <p:grpSpPr>
          <a:xfrm>
            <a:off x="81000" y="7898915"/>
            <a:ext cx="6696000" cy="1654343"/>
            <a:chOff x="81000" y="8186718"/>
            <a:chExt cx="6696000" cy="1654343"/>
          </a:xfrm>
        </p:grpSpPr>
        <p:sp>
          <p:nvSpPr>
            <p:cNvPr id="6" name="角丸四角形 35">
              <a:extLst>
                <a:ext uri="{FF2B5EF4-FFF2-40B4-BE49-F238E27FC236}">
                  <a16:creationId xmlns:a16="http://schemas.microsoft.com/office/drawing/2014/main" id="{E66B6772-6A3C-84D7-C9D6-7C860D46912E}"/>
                </a:ext>
              </a:extLst>
            </p:cNvPr>
            <p:cNvSpPr/>
            <p:nvPr/>
          </p:nvSpPr>
          <p:spPr>
            <a:xfrm>
              <a:off x="81000" y="8186718"/>
              <a:ext cx="6696000" cy="1654343"/>
            </a:xfrm>
            <a:prstGeom prst="roundRect">
              <a:avLst>
                <a:gd name="adj" fmla="val 1949"/>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1790E9F0-B5CE-F47C-E237-55830AA0D45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4027" y="8227128"/>
              <a:ext cx="1086106" cy="1536842"/>
            </a:xfrm>
            <a:prstGeom prst="rect">
              <a:avLst/>
            </a:prstGeom>
          </p:spPr>
        </p:pic>
        <p:sp>
          <p:nvSpPr>
            <p:cNvPr id="11" name="テキスト ボックス 10">
              <a:extLst>
                <a:ext uri="{FF2B5EF4-FFF2-40B4-BE49-F238E27FC236}">
                  <a16:creationId xmlns:a16="http://schemas.microsoft.com/office/drawing/2014/main" id="{29260E19-74C9-128E-445E-A78F97D4A2DB}"/>
                </a:ext>
              </a:extLst>
            </p:cNvPr>
            <p:cNvSpPr txBox="1"/>
            <p:nvPr/>
          </p:nvSpPr>
          <p:spPr>
            <a:xfrm>
              <a:off x="1283578" y="8351879"/>
              <a:ext cx="4259329" cy="1287340"/>
            </a:xfrm>
            <a:prstGeom prst="rect">
              <a:avLst/>
            </a:prstGeom>
            <a:noFill/>
          </p:spPr>
          <p:txBody>
            <a:bodyPr wrap="square" rtlCol="0">
              <a:spAutoFit/>
            </a:bodyPr>
            <a:lstStyle/>
            <a:p>
              <a:pPr>
                <a:lnSpc>
                  <a:spcPts val="1900"/>
                </a:lnSpc>
              </a:pPr>
              <a:r>
                <a:rPr lang="ja-JP" altLang="en-US" sz="1200" dirty="0"/>
                <a:t>津波から命を守るためには、</a:t>
              </a:r>
              <a:r>
                <a:rPr lang="ja-JP" altLang="en-US" sz="1400" b="1" u="wavy" dirty="0"/>
                <a:t>皆さん一人一人が事前に避難目標地点を決めておく必要があります</a:t>
              </a:r>
              <a:r>
                <a:rPr lang="ja-JP" altLang="en-US" sz="1400" dirty="0"/>
                <a:t>。</a:t>
              </a:r>
              <a:endParaRPr lang="en-US" altLang="ja-JP" sz="1400" dirty="0"/>
            </a:p>
            <a:p>
              <a:pPr>
                <a:lnSpc>
                  <a:spcPts val="1900"/>
                </a:lnSpc>
              </a:pPr>
              <a:r>
                <a:rPr lang="ja-JP" altLang="en-US" sz="1400" dirty="0"/>
                <a:t>「富士市津波避難マップ」や富士市防災アプリ「防災</a:t>
              </a:r>
              <a:r>
                <a:rPr lang="ja-JP" altLang="en-US" sz="1400" dirty="0" err="1"/>
                <a:t>ふじ</a:t>
              </a:r>
              <a:r>
                <a:rPr lang="ja-JP" altLang="en-US" sz="1400" dirty="0"/>
                <a:t>」 </a:t>
              </a:r>
              <a:r>
                <a:rPr lang="ja-JP" altLang="en-US" sz="1200" dirty="0"/>
                <a:t>で自宅周辺の津波浸水想定時間や避難経路を確認し、避難訓練に取り組んでください。</a:t>
              </a:r>
              <a:endParaRPr lang="en-US" altLang="ja-JP" sz="1200" dirty="0"/>
            </a:p>
          </p:txBody>
        </p:sp>
        <p:pic>
          <p:nvPicPr>
            <p:cNvPr id="12" name="図 11">
              <a:extLst>
                <a:ext uri="{FF2B5EF4-FFF2-40B4-BE49-F238E27FC236}">
                  <a16:creationId xmlns:a16="http://schemas.microsoft.com/office/drawing/2014/main" id="{7DB66E3F-2D51-1C0A-9321-EDABB2D1499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b="624"/>
            <a:stretch/>
          </p:blipFill>
          <p:spPr>
            <a:xfrm>
              <a:off x="5535168" y="8214800"/>
              <a:ext cx="1205925" cy="1598177"/>
            </a:xfrm>
            <a:prstGeom prst="rect">
              <a:avLst/>
            </a:prstGeom>
          </p:spPr>
        </p:pic>
      </p:grpSp>
    </p:spTree>
    <p:extLst>
      <p:ext uri="{BB962C8B-B14F-4D97-AF65-F5344CB8AC3E}">
        <p14:creationId xmlns:p14="http://schemas.microsoft.com/office/powerpoint/2010/main" val="152417595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1759</TotalTime>
  <Words>363</Words>
  <Application>Microsoft Office PowerPoint</Application>
  <PresentationFormat>A4 210 x 297 mm</PresentationFormat>
  <Paragraphs>43</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HGP創英角ｺﾞｼｯｸUB</vt:lpstr>
      <vt:lpstr>ＭＳ Ｐゴシック</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せき　たかひろ</dc:creator>
  <cp:lastModifiedBy>いしかわ　かりん</cp:lastModifiedBy>
  <cp:revision>123</cp:revision>
  <cp:lastPrinted>2026-01-23T03:57:55Z</cp:lastPrinted>
  <dcterms:created xsi:type="dcterms:W3CDTF">2015-01-30T00:37:04Z</dcterms:created>
  <dcterms:modified xsi:type="dcterms:W3CDTF">2026-01-30T07:27:26Z</dcterms:modified>
</cp:coreProperties>
</file>