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7" r:id="rId2"/>
    <p:sldId id="258" r:id="rId3"/>
  </p:sldIdLst>
  <p:sldSz cx="12801600" cy="9601200" type="A3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D7AD83"/>
    <a:srgbClr val="E2C4A6"/>
    <a:srgbClr val="66FF99"/>
    <a:srgbClr val="FFE5E5"/>
    <a:srgbClr val="E9D3BD"/>
    <a:srgbClr val="8AE4E2"/>
    <a:srgbClr val="996633"/>
    <a:srgbClr val="FF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91" autoAdjust="0"/>
    <p:restoredTop sz="94660"/>
  </p:normalViewPr>
  <p:slideViewPr>
    <p:cSldViewPr snapToGrid="0">
      <p:cViewPr varScale="1">
        <p:scale>
          <a:sx n="84" d="100"/>
          <a:sy n="84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80" y="1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74700-9EFD-4968-B1B4-5967ABFD9DC7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50900"/>
            <a:ext cx="3062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6" y="3276601"/>
            <a:ext cx="7951789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80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35F93-4A0A-4754-BA8D-F8B7746B1E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857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438525" y="850900"/>
            <a:ext cx="3062288" cy="22971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35F93-4A0A-4754-BA8D-F8B7746B1E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037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35F93-4A0A-4754-BA8D-F8B7746B1EF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20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368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80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43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020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75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14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604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963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8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82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41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D81A3-2051-4C68-B3B5-919EAC8FB4A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FFF57-55B7-4AD3-87FB-51EE74F8B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05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図 7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083"/>
          <a:stretch/>
        </p:blipFill>
        <p:spPr>
          <a:xfrm rot="21318306">
            <a:off x="10077866" y="8830482"/>
            <a:ext cx="1871400" cy="715516"/>
          </a:xfrm>
          <a:prstGeom prst="rect">
            <a:avLst/>
          </a:prstGeom>
        </p:spPr>
      </p:pic>
      <p:sp>
        <p:nvSpPr>
          <p:cNvPr id="205" name="テキスト ボックス 204"/>
          <p:cNvSpPr txBox="1"/>
          <p:nvPr/>
        </p:nvSpPr>
        <p:spPr>
          <a:xfrm>
            <a:off x="5784432" y="6645799"/>
            <a:ext cx="3180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solidFill>
                  <a:schemeClr val="bg1"/>
                </a:solidFill>
              </a:rPr>
              <a:t>12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grpSp>
        <p:nvGrpSpPr>
          <p:cNvPr id="91" name="グループ化 90"/>
          <p:cNvGrpSpPr/>
          <p:nvPr/>
        </p:nvGrpSpPr>
        <p:grpSpPr>
          <a:xfrm>
            <a:off x="34344" y="157037"/>
            <a:ext cx="5066466" cy="708861"/>
            <a:chOff x="-15426" y="51020"/>
            <a:chExt cx="5362276" cy="532645"/>
          </a:xfrm>
        </p:grpSpPr>
        <p:pic>
          <p:nvPicPr>
            <p:cNvPr id="228" name="図 227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31375" b="64841" l="14343" r="9243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443" t="31236" r="7037" b="32221"/>
            <a:stretch/>
          </p:blipFill>
          <p:spPr>
            <a:xfrm>
              <a:off x="-15426" y="51020"/>
              <a:ext cx="5362276" cy="532645"/>
            </a:xfrm>
            <a:prstGeom prst="rect">
              <a:avLst/>
            </a:prstGeom>
          </p:spPr>
        </p:pic>
        <p:sp>
          <p:nvSpPr>
            <p:cNvPr id="231" name="テキスト ボックス 230"/>
            <p:cNvSpPr txBox="1"/>
            <p:nvPr/>
          </p:nvSpPr>
          <p:spPr>
            <a:xfrm>
              <a:off x="136680" y="146486"/>
              <a:ext cx="4821052" cy="2775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富士市内の認知症カフェ</a:t>
              </a:r>
              <a:r>
                <a:rPr kumimoji="1" lang="ja-JP" altLang="en-US" sz="1800" b="1" dirty="0"/>
                <a:t>（</a:t>
              </a:r>
              <a:r>
                <a:rPr kumimoji="1" lang="en-US" altLang="ja-JP" sz="1800" b="1" dirty="0"/>
                <a:t>R8.2</a:t>
              </a:r>
              <a:r>
                <a:rPr kumimoji="1" lang="ja-JP" altLang="en-US" sz="1800" b="1" dirty="0"/>
                <a:t>月末現在）</a:t>
              </a:r>
              <a:endParaRPr kumimoji="1" lang="en-US" altLang="ja-JP" sz="1800" b="1" dirty="0"/>
            </a:p>
          </p:txBody>
        </p:sp>
      </p:grpSp>
      <p:sp>
        <p:nvSpPr>
          <p:cNvPr id="74" name="円形吹き出し 73"/>
          <p:cNvSpPr/>
          <p:nvPr/>
        </p:nvSpPr>
        <p:spPr>
          <a:xfrm>
            <a:off x="5420223" y="88946"/>
            <a:ext cx="1046508" cy="588936"/>
          </a:xfrm>
          <a:prstGeom prst="wedgeEllipseCallout">
            <a:avLst>
              <a:gd name="adj1" fmla="val -40942"/>
              <a:gd name="adj2" fmla="val 47634"/>
            </a:avLst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46"/>
          </a:p>
        </p:txBody>
      </p:sp>
      <p:sp>
        <p:nvSpPr>
          <p:cNvPr id="233" name="テキスト ボックス 232"/>
          <p:cNvSpPr txBox="1"/>
          <p:nvPr/>
        </p:nvSpPr>
        <p:spPr>
          <a:xfrm>
            <a:off x="5510192" y="100801"/>
            <a:ext cx="90063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/>
              <a:t>気軽に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集える場所です</a:t>
            </a:r>
          </a:p>
        </p:txBody>
      </p:sp>
      <p:grpSp>
        <p:nvGrpSpPr>
          <p:cNvPr id="96" name="グループ化 95"/>
          <p:cNvGrpSpPr/>
          <p:nvPr/>
        </p:nvGrpSpPr>
        <p:grpSpPr>
          <a:xfrm>
            <a:off x="6530948" y="5320077"/>
            <a:ext cx="6187414" cy="4187131"/>
            <a:chOff x="241536" y="-535315"/>
            <a:chExt cx="6542233" cy="4336331"/>
          </a:xfrm>
        </p:grpSpPr>
        <p:grpSp>
          <p:nvGrpSpPr>
            <p:cNvPr id="92" name="グループ化 91"/>
            <p:cNvGrpSpPr/>
            <p:nvPr/>
          </p:nvGrpSpPr>
          <p:grpSpPr>
            <a:xfrm>
              <a:off x="241536" y="-535315"/>
              <a:ext cx="6542233" cy="4336331"/>
              <a:chOff x="136089" y="-563669"/>
              <a:chExt cx="6504469" cy="4369469"/>
            </a:xfrm>
          </p:grpSpPr>
          <p:grpSp>
            <p:nvGrpSpPr>
              <p:cNvPr id="90" name="グループ化 89"/>
              <p:cNvGrpSpPr/>
              <p:nvPr/>
            </p:nvGrpSpPr>
            <p:grpSpPr>
              <a:xfrm>
                <a:off x="136089" y="-563669"/>
                <a:ext cx="6504469" cy="4369469"/>
                <a:chOff x="78632" y="-486418"/>
                <a:chExt cx="6504469" cy="4369469"/>
              </a:xfrm>
            </p:grpSpPr>
            <p:grpSp>
              <p:nvGrpSpPr>
                <p:cNvPr id="84" name="グループ化 83"/>
                <p:cNvGrpSpPr/>
                <p:nvPr/>
              </p:nvGrpSpPr>
              <p:grpSpPr>
                <a:xfrm>
                  <a:off x="78632" y="-486418"/>
                  <a:ext cx="6504469" cy="4369469"/>
                  <a:chOff x="78632" y="-486418"/>
                  <a:chExt cx="6504469" cy="4369469"/>
                </a:xfrm>
              </p:grpSpPr>
              <p:grpSp>
                <p:nvGrpSpPr>
                  <p:cNvPr id="2" name="キャンバス 167"/>
                  <p:cNvGrpSpPr/>
                  <p:nvPr/>
                </p:nvGrpSpPr>
                <p:grpSpPr>
                  <a:xfrm>
                    <a:off x="78632" y="-486418"/>
                    <a:ext cx="6504469" cy="4369469"/>
                    <a:chOff x="0" y="0"/>
                    <a:chExt cx="5651957" cy="4269740"/>
                  </a:xfrm>
                </p:grpSpPr>
                <p:sp>
                  <p:nvSpPr>
                    <p:cNvPr id="3" name="正方形/長方形 2"/>
                    <p:cNvSpPr/>
                    <p:nvPr/>
                  </p:nvSpPr>
                  <p:spPr>
                    <a:xfrm>
                      <a:off x="0" y="0"/>
                      <a:ext cx="5400040" cy="395859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sp>
                <p:sp>
                  <p:nvSpPr>
                    <p:cNvPr id="4" name="Freeform 4"/>
                    <p:cNvSpPr>
                      <a:spLocks/>
                    </p:cNvSpPr>
                    <p:nvPr/>
                  </p:nvSpPr>
                  <p:spPr bwMode="auto">
                    <a:xfrm>
                      <a:off x="59082" y="1580643"/>
                      <a:ext cx="2004523" cy="2284471"/>
                    </a:xfrm>
                    <a:custGeom>
                      <a:avLst/>
                      <a:gdLst>
                        <a:gd name="T0" fmla="*/ 2268 w 2816"/>
                        <a:gd name="T1" fmla="*/ 777 h 3077"/>
                        <a:gd name="T2" fmla="*/ 2288 w 2816"/>
                        <a:gd name="T3" fmla="*/ 799 h 3077"/>
                        <a:gd name="T4" fmla="*/ 2346 w 2816"/>
                        <a:gd name="T5" fmla="*/ 920 h 3077"/>
                        <a:gd name="T6" fmla="*/ 2407 w 2816"/>
                        <a:gd name="T7" fmla="*/ 1012 h 3077"/>
                        <a:gd name="T8" fmla="*/ 2450 w 2816"/>
                        <a:gd name="T9" fmla="*/ 1508 h 3077"/>
                        <a:gd name="T10" fmla="*/ 2583 w 2816"/>
                        <a:gd name="T11" fmla="*/ 1752 h 3077"/>
                        <a:gd name="T12" fmla="*/ 2674 w 2816"/>
                        <a:gd name="T13" fmla="*/ 2281 h 3077"/>
                        <a:gd name="T14" fmla="*/ 2699 w 2816"/>
                        <a:gd name="T15" fmla="*/ 2456 h 3077"/>
                        <a:gd name="T16" fmla="*/ 2512 w 2816"/>
                        <a:gd name="T17" fmla="*/ 2929 h 3077"/>
                        <a:gd name="T18" fmla="*/ 2294 w 2816"/>
                        <a:gd name="T19" fmla="*/ 3029 h 3077"/>
                        <a:gd name="T20" fmla="*/ 2174 w 2816"/>
                        <a:gd name="T21" fmla="*/ 3066 h 3077"/>
                        <a:gd name="T22" fmla="*/ 2122 w 2816"/>
                        <a:gd name="T23" fmla="*/ 3049 h 3077"/>
                        <a:gd name="T24" fmla="*/ 2042 w 2816"/>
                        <a:gd name="T25" fmla="*/ 3038 h 3077"/>
                        <a:gd name="T26" fmla="*/ 1944 w 2816"/>
                        <a:gd name="T27" fmla="*/ 3003 h 3077"/>
                        <a:gd name="T28" fmla="*/ 1823 w 2816"/>
                        <a:gd name="T29" fmla="*/ 2964 h 3077"/>
                        <a:gd name="T30" fmla="*/ 1800 w 2816"/>
                        <a:gd name="T31" fmla="*/ 2867 h 3077"/>
                        <a:gd name="T32" fmla="*/ 1726 w 2816"/>
                        <a:gd name="T33" fmla="*/ 2765 h 3077"/>
                        <a:gd name="T34" fmla="*/ 1674 w 2816"/>
                        <a:gd name="T35" fmla="*/ 2622 h 3077"/>
                        <a:gd name="T36" fmla="*/ 1645 w 2816"/>
                        <a:gd name="T37" fmla="*/ 2509 h 3077"/>
                        <a:gd name="T38" fmla="*/ 1576 w 2816"/>
                        <a:gd name="T39" fmla="*/ 2406 h 3077"/>
                        <a:gd name="T40" fmla="*/ 1455 w 2816"/>
                        <a:gd name="T41" fmla="*/ 2412 h 3077"/>
                        <a:gd name="T42" fmla="*/ 1409 w 2816"/>
                        <a:gd name="T43" fmla="*/ 2440 h 3077"/>
                        <a:gd name="T44" fmla="*/ 1087 w 2816"/>
                        <a:gd name="T45" fmla="*/ 2429 h 3077"/>
                        <a:gd name="T46" fmla="*/ 990 w 2816"/>
                        <a:gd name="T47" fmla="*/ 2423 h 3077"/>
                        <a:gd name="T48" fmla="*/ 759 w 2816"/>
                        <a:gd name="T49" fmla="*/ 2344 h 3077"/>
                        <a:gd name="T50" fmla="*/ 650 w 2816"/>
                        <a:gd name="T51" fmla="*/ 2224 h 3077"/>
                        <a:gd name="T52" fmla="*/ 489 w 2816"/>
                        <a:gd name="T53" fmla="*/ 2150 h 3077"/>
                        <a:gd name="T54" fmla="*/ 385 w 2816"/>
                        <a:gd name="T55" fmla="*/ 2048 h 3077"/>
                        <a:gd name="T56" fmla="*/ 294 w 2816"/>
                        <a:gd name="T57" fmla="*/ 2104 h 3077"/>
                        <a:gd name="T58" fmla="*/ 265 w 2816"/>
                        <a:gd name="T59" fmla="*/ 2076 h 3077"/>
                        <a:gd name="T60" fmla="*/ 201 w 2816"/>
                        <a:gd name="T61" fmla="*/ 2031 h 3077"/>
                        <a:gd name="T62" fmla="*/ 184 w 2816"/>
                        <a:gd name="T63" fmla="*/ 1934 h 3077"/>
                        <a:gd name="T64" fmla="*/ 0 w 2816"/>
                        <a:gd name="T65" fmla="*/ 1792 h 3077"/>
                        <a:gd name="T66" fmla="*/ 12 w 2816"/>
                        <a:gd name="T67" fmla="*/ 1769 h 3077"/>
                        <a:gd name="T68" fmla="*/ 0 w 2816"/>
                        <a:gd name="T69" fmla="*/ 1638 h 3077"/>
                        <a:gd name="T70" fmla="*/ 69 w 2816"/>
                        <a:gd name="T71" fmla="*/ 1439 h 3077"/>
                        <a:gd name="T72" fmla="*/ 69 w 2816"/>
                        <a:gd name="T73" fmla="*/ 1297 h 3077"/>
                        <a:gd name="T74" fmla="*/ 75 w 2816"/>
                        <a:gd name="T75" fmla="*/ 1229 h 3077"/>
                        <a:gd name="T76" fmla="*/ 58 w 2816"/>
                        <a:gd name="T77" fmla="*/ 978 h 3077"/>
                        <a:gd name="T78" fmla="*/ 121 w 2816"/>
                        <a:gd name="T79" fmla="*/ 916 h 3077"/>
                        <a:gd name="T80" fmla="*/ 98 w 2816"/>
                        <a:gd name="T81" fmla="*/ 830 h 3077"/>
                        <a:gd name="T82" fmla="*/ 92 w 2816"/>
                        <a:gd name="T83" fmla="*/ 722 h 3077"/>
                        <a:gd name="T84" fmla="*/ 104 w 2816"/>
                        <a:gd name="T85" fmla="*/ 614 h 3077"/>
                        <a:gd name="T86" fmla="*/ 40 w 2816"/>
                        <a:gd name="T87" fmla="*/ 575 h 3077"/>
                        <a:gd name="T88" fmla="*/ 40 w 2816"/>
                        <a:gd name="T89" fmla="*/ 489 h 3077"/>
                        <a:gd name="T90" fmla="*/ 110 w 2816"/>
                        <a:gd name="T91" fmla="*/ 495 h 3077"/>
                        <a:gd name="T92" fmla="*/ 196 w 2816"/>
                        <a:gd name="T93" fmla="*/ 467 h 3077"/>
                        <a:gd name="T94" fmla="*/ 196 w 2816"/>
                        <a:gd name="T95" fmla="*/ 359 h 3077"/>
                        <a:gd name="T96" fmla="*/ 230 w 2816"/>
                        <a:gd name="T97" fmla="*/ 279 h 3077"/>
                        <a:gd name="T98" fmla="*/ 328 w 2816"/>
                        <a:gd name="T99" fmla="*/ 256 h 3077"/>
                        <a:gd name="T100" fmla="*/ 437 w 2816"/>
                        <a:gd name="T101" fmla="*/ 222 h 3077"/>
                        <a:gd name="T102" fmla="*/ 685 w 2816"/>
                        <a:gd name="T103" fmla="*/ 35 h 3077"/>
                        <a:gd name="T104" fmla="*/ 823 w 2816"/>
                        <a:gd name="T105" fmla="*/ 17 h 3077"/>
                        <a:gd name="T106" fmla="*/ 1087 w 2816"/>
                        <a:gd name="T107" fmla="*/ 29 h 3077"/>
                        <a:gd name="T108" fmla="*/ 1254 w 2816"/>
                        <a:gd name="T109" fmla="*/ 97 h 3077"/>
                        <a:gd name="T110" fmla="*/ 1478 w 2816"/>
                        <a:gd name="T111" fmla="*/ 296 h 3077"/>
                        <a:gd name="T112" fmla="*/ 1680 w 2816"/>
                        <a:gd name="T113" fmla="*/ 165 h 3077"/>
                        <a:gd name="T114" fmla="*/ 1858 w 2816"/>
                        <a:gd name="T115" fmla="*/ 279 h 3077"/>
                        <a:gd name="T116" fmla="*/ 1984 w 2816"/>
                        <a:gd name="T117" fmla="*/ 614 h 3077"/>
                        <a:gd name="T118" fmla="*/ 2226 w 2816"/>
                        <a:gd name="T119" fmla="*/ 780 h 307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  <a:cxn ang="0">
                          <a:pos x="T118" y="T119"/>
                        </a:cxn>
                      </a:cxnLst>
                      <a:rect l="0" t="0" r="r" b="b"/>
                      <a:pathLst>
                        <a:path w="2816" h="3077">
                          <a:moveTo>
                            <a:pt x="2226" y="780"/>
                          </a:moveTo>
                          <a:lnTo>
                            <a:pt x="2268" y="777"/>
                          </a:lnTo>
                          <a:cubicBezTo>
                            <a:pt x="2278" y="767"/>
                            <a:pt x="2267" y="766"/>
                            <a:pt x="2270" y="770"/>
                          </a:cubicBezTo>
                          <a:cubicBezTo>
                            <a:pt x="2274" y="774"/>
                            <a:pt x="2286" y="788"/>
                            <a:pt x="2288" y="799"/>
                          </a:cubicBezTo>
                          <a:lnTo>
                            <a:pt x="2297" y="844"/>
                          </a:lnTo>
                          <a:lnTo>
                            <a:pt x="2346" y="920"/>
                          </a:lnTo>
                          <a:cubicBezTo>
                            <a:pt x="2393" y="990"/>
                            <a:pt x="2399" y="934"/>
                            <a:pt x="2399" y="967"/>
                          </a:cubicBezTo>
                          <a:lnTo>
                            <a:pt x="2407" y="1012"/>
                          </a:lnTo>
                          <a:lnTo>
                            <a:pt x="2405" y="1241"/>
                          </a:lnTo>
                          <a:lnTo>
                            <a:pt x="2450" y="1508"/>
                          </a:lnTo>
                          <a:lnTo>
                            <a:pt x="2514" y="1638"/>
                          </a:lnTo>
                          <a:lnTo>
                            <a:pt x="2583" y="1752"/>
                          </a:lnTo>
                          <a:cubicBezTo>
                            <a:pt x="2572" y="1893"/>
                            <a:pt x="2601" y="2022"/>
                            <a:pt x="2609" y="2156"/>
                          </a:cubicBezTo>
                          <a:lnTo>
                            <a:pt x="2674" y="2281"/>
                          </a:lnTo>
                          <a:lnTo>
                            <a:pt x="2659" y="2451"/>
                          </a:lnTo>
                          <a:lnTo>
                            <a:pt x="2699" y="2456"/>
                          </a:lnTo>
                          <a:lnTo>
                            <a:pt x="2816" y="2811"/>
                          </a:lnTo>
                          <a:lnTo>
                            <a:pt x="2512" y="2929"/>
                          </a:lnTo>
                          <a:lnTo>
                            <a:pt x="2255" y="3026"/>
                          </a:lnTo>
                          <a:lnTo>
                            <a:pt x="2294" y="3029"/>
                          </a:lnTo>
                          <a:cubicBezTo>
                            <a:pt x="2261" y="3069"/>
                            <a:pt x="2250" y="3077"/>
                            <a:pt x="2192" y="3077"/>
                          </a:cubicBezTo>
                          <a:cubicBezTo>
                            <a:pt x="2179" y="3064"/>
                            <a:pt x="2185" y="3066"/>
                            <a:pt x="2174" y="3066"/>
                          </a:cubicBezTo>
                          <a:lnTo>
                            <a:pt x="2122" y="3049"/>
                          </a:lnTo>
                          <a:lnTo>
                            <a:pt x="2122" y="3049"/>
                          </a:lnTo>
                          <a:lnTo>
                            <a:pt x="2083" y="3043"/>
                          </a:lnTo>
                          <a:lnTo>
                            <a:pt x="2042" y="3038"/>
                          </a:lnTo>
                          <a:lnTo>
                            <a:pt x="2025" y="3015"/>
                          </a:lnTo>
                          <a:lnTo>
                            <a:pt x="1944" y="3003"/>
                          </a:lnTo>
                          <a:lnTo>
                            <a:pt x="1881" y="2952"/>
                          </a:lnTo>
                          <a:lnTo>
                            <a:pt x="1823" y="2964"/>
                          </a:lnTo>
                          <a:lnTo>
                            <a:pt x="1795" y="2924"/>
                          </a:lnTo>
                          <a:lnTo>
                            <a:pt x="1800" y="2867"/>
                          </a:lnTo>
                          <a:cubicBezTo>
                            <a:pt x="1765" y="2784"/>
                            <a:pt x="1795" y="2787"/>
                            <a:pt x="1754" y="2787"/>
                          </a:cubicBezTo>
                          <a:cubicBezTo>
                            <a:pt x="1730" y="2763"/>
                            <a:pt x="1742" y="2765"/>
                            <a:pt x="1726" y="2765"/>
                          </a:cubicBezTo>
                          <a:lnTo>
                            <a:pt x="1720" y="2691"/>
                          </a:lnTo>
                          <a:cubicBezTo>
                            <a:pt x="1673" y="2627"/>
                            <a:pt x="1674" y="2654"/>
                            <a:pt x="1674" y="2622"/>
                          </a:cubicBezTo>
                          <a:lnTo>
                            <a:pt x="1686" y="2594"/>
                          </a:lnTo>
                          <a:lnTo>
                            <a:pt x="1645" y="2509"/>
                          </a:lnTo>
                          <a:lnTo>
                            <a:pt x="1645" y="2452"/>
                          </a:lnTo>
                          <a:lnTo>
                            <a:pt x="1576" y="2406"/>
                          </a:lnTo>
                          <a:lnTo>
                            <a:pt x="1519" y="2435"/>
                          </a:lnTo>
                          <a:lnTo>
                            <a:pt x="1455" y="2412"/>
                          </a:lnTo>
                          <a:lnTo>
                            <a:pt x="1455" y="2412"/>
                          </a:lnTo>
                          <a:lnTo>
                            <a:pt x="1409" y="2440"/>
                          </a:lnTo>
                          <a:lnTo>
                            <a:pt x="1335" y="2417"/>
                          </a:lnTo>
                          <a:lnTo>
                            <a:pt x="1087" y="2429"/>
                          </a:lnTo>
                          <a:lnTo>
                            <a:pt x="1041" y="2412"/>
                          </a:lnTo>
                          <a:cubicBezTo>
                            <a:pt x="988" y="2430"/>
                            <a:pt x="990" y="2447"/>
                            <a:pt x="990" y="2423"/>
                          </a:cubicBezTo>
                          <a:lnTo>
                            <a:pt x="852" y="2423"/>
                          </a:lnTo>
                          <a:cubicBezTo>
                            <a:pt x="764" y="2342"/>
                            <a:pt x="804" y="2344"/>
                            <a:pt x="759" y="2344"/>
                          </a:cubicBezTo>
                          <a:cubicBezTo>
                            <a:pt x="717" y="2326"/>
                            <a:pt x="719" y="2341"/>
                            <a:pt x="719" y="2321"/>
                          </a:cubicBezTo>
                          <a:cubicBezTo>
                            <a:pt x="649" y="2228"/>
                            <a:pt x="650" y="2268"/>
                            <a:pt x="650" y="2224"/>
                          </a:cubicBezTo>
                          <a:lnTo>
                            <a:pt x="518" y="2167"/>
                          </a:lnTo>
                          <a:lnTo>
                            <a:pt x="489" y="2150"/>
                          </a:lnTo>
                          <a:lnTo>
                            <a:pt x="460" y="2076"/>
                          </a:lnTo>
                          <a:lnTo>
                            <a:pt x="385" y="2048"/>
                          </a:lnTo>
                          <a:cubicBezTo>
                            <a:pt x="338" y="2072"/>
                            <a:pt x="357" y="2070"/>
                            <a:pt x="334" y="2070"/>
                          </a:cubicBezTo>
                          <a:lnTo>
                            <a:pt x="294" y="2104"/>
                          </a:lnTo>
                          <a:lnTo>
                            <a:pt x="265" y="2104"/>
                          </a:lnTo>
                          <a:lnTo>
                            <a:pt x="265" y="2076"/>
                          </a:lnTo>
                          <a:lnTo>
                            <a:pt x="224" y="2070"/>
                          </a:lnTo>
                          <a:cubicBezTo>
                            <a:pt x="207" y="2029"/>
                            <a:pt x="222" y="2031"/>
                            <a:pt x="201" y="2031"/>
                          </a:cubicBezTo>
                          <a:lnTo>
                            <a:pt x="219" y="2008"/>
                          </a:lnTo>
                          <a:lnTo>
                            <a:pt x="184" y="1934"/>
                          </a:lnTo>
                          <a:cubicBezTo>
                            <a:pt x="85" y="1865"/>
                            <a:pt x="126" y="1866"/>
                            <a:pt x="81" y="1866"/>
                          </a:cubicBezTo>
                          <a:lnTo>
                            <a:pt x="0" y="1792"/>
                          </a:lnTo>
                          <a:lnTo>
                            <a:pt x="12" y="1769"/>
                          </a:lnTo>
                          <a:lnTo>
                            <a:pt x="12" y="1769"/>
                          </a:lnTo>
                          <a:lnTo>
                            <a:pt x="23" y="1689"/>
                          </a:lnTo>
                          <a:lnTo>
                            <a:pt x="0" y="1638"/>
                          </a:lnTo>
                          <a:lnTo>
                            <a:pt x="52" y="1564"/>
                          </a:lnTo>
                          <a:cubicBezTo>
                            <a:pt x="70" y="1443"/>
                            <a:pt x="69" y="1485"/>
                            <a:pt x="69" y="1439"/>
                          </a:cubicBezTo>
                          <a:lnTo>
                            <a:pt x="52" y="1354"/>
                          </a:lnTo>
                          <a:lnTo>
                            <a:pt x="69" y="1297"/>
                          </a:lnTo>
                          <a:lnTo>
                            <a:pt x="40" y="1229"/>
                          </a:lnTo>
                          <a:lnTo>
                            <a:pt x="75" y="1229"/>
                          </a:lnTo>
                          <a:lnTo>
                            <a:pt x="40" y="1087"/>
                          </a:lnTo>
                          <a:lnTo>
                            <a:pt x="58" y="978"/>
                          </a:lnTo>
                          <a:lnTo>
                            <a:pt x="98" y="904"/>
                          </a:lnTo>
                          <a:lnTo>
                            <a:pt x="121" y="916"/>
                          </a:lnTo>
                          <a:lnTo>
                            <a:pt x="127" y="870"/>
                          </a:lnTo>
                          <a:lnTo>
                            <a:pt x="98" y="830"/>
                          </a:lnTo>
                          <a:lnTo>
                            <a:pt x="98" y="785"/>
                          </a:lnTo>
                          <a:cubicBezTo>
                            <a:pt x="104" y="724"/>
                            <a:pt x="121" y="737"/>
                            <a:pt x="92" y="722"/>
                          </a:cubicBezTo>
                          <a:lnTo>
                            <a:pt x="87" y="666"/>
                          </a:lnTo>
                          <a:lnTo>
                            <a:pt x="104" y="614"/>
                          </a:lnTo>
                          <a:lnTo>
                            <a:pt x="63" y="609"/>
                          </a:lnTo>
                          <a:lnTo>
                            <a:pt x="40" y="575"/>
                          </a:lnTo>
                          <a:lnTo>
                            <a:pt x="17" y="535"/>
                          </a:lnTo>
                          <a:cubicBezTo>
                            <a:pt x="42" y="493"/>
                            <a:pt x="40" y="511"/>
                            <a:pt x="40" y="489"/>
                          </a:cubicBezTo>
                          <a:lnTo>
                            <a:pt x="81" y="484"/>
                          </a:lnTo>
                          <a:lnTo>
                            <a:pt x="110" y="495"/>
                          </a:lnTo>
                          <a:lnTo>
                            <a:pt x="144" y="455"/>
                          </a:lnTo>
                          <a:lnTo>
                            <a:pt x="196" y="467"/>
                          </a:lnTo>
                          <a:lnTo>
                            <a:pt x="224" y="421"/>
                          </a:lnTo>
                          <a:lnTo>
                            <a:pt x="196" y="359"/>
                          </a:lnTo>
                          <a:lnTo>
                            <a:pt x="178" y="330"/>
                          </a:lnTo>
                          <a:lnTo>
                            <a:pt x="230" y="279"/>
                          </a:lnTo>
                          <a:lnTo>
                            <a:pt x="236" y="205"/>
                          </a:lnTo>
                          <a:lnTo>
                            <a:pt x="328" y="256"/>
                          </a:lnTo>
                          <a:lnTo>
                            <a:pt x="414" y="222"/>
                          </a:lnTo>
                          <a:lnTo>
                            <a:pt x="437" y="222"/>
                          </a:lnTo>
                          <a:cubicBezTo>
                            <a:pt x="560" y="130"/>
                            <a:pt x="508" y="131"/>
                            <a:pt x="564" y="131"/>
                          </a:cubicBezTo>
                          <a:lnTo>
                            <a:pt x="685" y="35"/>
                          </a:lnTo>
                          <a:lnTo>
                            <a:pt x="736" y="0"/>
                          </a:lnTo>
                          <a:lnTo>
                            <a:pt x="823" y="17"/>
                          </a:lnTo>
                          <a:lnTo>
                            <a:pt x="1001" y="12"/>
                          </a:lnTo>
                          <a:lnTo>
                            <a:pt x="1087" y="29"/>
                          </a:lnTo>
                          <a:lnTo>
                            <a:pt x="1179" y="29"/>
                          </a:lnTo>
                          <a:lnTo>
                            <a:pt x="1254" y="97"/>
                          </a:lnTo>
                          <a:cubicBezTo>
                            <a:pt x="1365" y="241"/>
                            <a:pt x="1424" y="239"/>
                            <a:pt x="1358" y="239"/>
                          </a:cubicBezTo>
                          <a:lnTo>
                            <a:pt x="1478" y="296"/>
                          </a:lnTo>
                          <a:lnTo>
                            <a:pt x="1570" y="245"/>
                          </a:lnTo>
                          <a:cubicBezTo>
                            <a:pt x="1675" y="164"/>
                            <a:pt x="1630" y="165"/>
                            <a:pt x="1680" y="165"/>
                          </a:cubicBezTo>
                          <a:lnTo>
                            <a:pt x="1789" y="177"/>
                          </a:lnTo>
                          <a:lnTo>
                            <a:pt x="1858" y="279"/>
                          </a:lnTo>
                          <a:cubicBezTo>
                            <a:pt x="1934" y="480"/>
                            <a:pt x="1861" y="478"/>
                            <a:pt x="1938" y="478"/>
                          </a:cubicBezTo>
                          <a:lnTo>
                            <a:pt x="1984" y="614"/>
                          </a:lnTo>
                          <a:lnTo>
                            <a:pt x="2117" y="706"/>
                          </a:lnTo>
                          <a:lnTo>
                            <a:pt x="2226" y="780"/>
                          </a:lnTo>
                          <a:close/>
                        </a:path>
                      </a:pathLst>
                    </a:custGeom>
                    <a:solidFill>
                      <a:schemeClr val="accent1">
                        <a:lumMod val="60000"/>
                        <a:lumOff val="40000"/>
                      </a:schemeClr>
                    </a:solidFill>
                    <a:ln w="19050" cmpd="sng">
                      <a:solidFill>
                        <a:schemeClr val="bg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5" name="Freeform 5"/>
                    <p:cNvSpPr>
                      <a:spLocks/>
                    </p:cNvSpPr>
                    <p:nvPr/>
                  </p:nvSpPr>
                  <p:spPr bwMode="auto">
                    <a:xfrm>
                      <a:off x="4140022" y="1046090"/>
                      <a:ext cx="624278" cy="1007483"/>
                    </a:xfrm>
                    <a:custGeom>
                      <a:avLst/>
                      <a:gdLst>
                        <a:gd name="T0" fmla="*/ 529 w 877"/>
                        <a:gd name="T1" fmla="*/ 0 h 1357"/>
                        <a:gd name="T2" fmla="*/ 614 w 877"/>
                        <a:gd name="T3" fmla="*/ 56 h 1357"/>
                        <a:gd name="T4" fmla="*/ 670 w 877"/>
                        <a:gd name="T5" fmla="*/ 157 h 1357"/>
                        <a:gd name="T6" fmla="*/ 812 w 877"/>
                        <a:gd name="T7" fmla="*/ 203 h 1357"/>
                        <a:gd name="T8" fmla="*/ 877 w 877"/>
                        <a:gd name="T9" fmla="*/ 277 h 1357"/>
                        <a:gd name="T10" fmla="*/ 877 w 877"/>
                        <a:gd name="T11" fmla="*/ 351 h 1357"/>
                        <a:gd name="T12" fmla="*/ 783 w 877"/>
                        <a:gd name="T13" fmla="*/ 499 h 1357"/>
                        <a:gd name="T14" fmla="*/ 793 w 877"/>
                        <a:gd name="T15" fmla="*/ 684 h 1357"/>
                        <a:gd name="T16" fmla="*/ 746 w 877"/>
                        <a:gd name="T17" fmla="*/ 998 h 1357"/>
                        <a:gd name="T18" fmla="*/ 661 w 877"/>
                        <a:gd name="T19" fmla="*/ 1266 h 1357"/>
                        <a:gd name="T20" fmla="*/ 541 w 877"/>
                        <a:gd name="T21" fmla="*/ 1312 h 1357"/>
                        <a:gd name="T22" fmla="*/ 446 w 877"/>
                        <a:gd name="T23" fmla="*/ 1357 h 1357"/>
                        <a:gd name="T24" fmla="*/ 266 w 877"/>
                        <a:gd name="T25" fmla="*/ 1342 h 1357"/>
                        <a:gd name="T26" fmla="*/ 101 w 877"/>
                        <a:gd name="T27" fmla="*/ 1177 h 1357"/>
                        <a:gd name="T28" fmla="*/ 76 w 877"/>
                        <a:gd name="T29" fmla="*/ 1100 h 1357"/>
                        <a:gd name="T30" fmla="*/ 0 w 877"/>
                        <a:gd name="T31" fmla="*/ 1007 h 1357"/>
                        <a:gd name="T32" fmla="*/ 180 w 877"/>
                        <a:gd name="T33" fmla="*/ 601 h 1357"/>
                        <a:gd name="T34" fmla="*/ 284 w 877"/>
                        <a:gd name="T35" fmla="*/ 296 h 1357"/>
                        <a:gd name="T36" fmla="*/ 284 w 877"/>
                        <a:gd name="T37" fmla="*/ 222 h 1357"/>
                        <a:gd name="T38" fmla="*/ 406 w 877"/>
                        <a:gd name="T39" fmla="*/ 111 h 1357"/>
                        <a:gd name="T40" fmla="*/ 444 w 877"/>
                        <a:gd name="T41" fmla="*/ 56 h 1357"/>
                        <a:gd name="T42" fmla="*/ 529 w 877"/>
                        <a:gd name="T43" fmla="*/ 0 h 135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877" h="1357">
                          <a:moveTo>
                            <a:pt x="529" y="0"/>
                          </a:moveTo>
                          <a:lnTo>
                            <a:pt x="614" y="56"/>
                          </a:lnTo>
                          <a:lnTo>
                            <a:pt x="670" y="157"/>
                          </a:lnTo>
                          <a:lnTo>
                            <a:pt x="812" y="203"/>
                          </a:lnTo>
                          <a:lnTo>
                            <a:pt x="877" y="277"/>
                          </a:lnTo>
                          <a:lnTo>
                            <a:pt x="877" y="351"/>
                          </a:lnTo>
                          <a:lnTo>
                            <a:pt x="783" y="499"/>
                          </a:lnTo>
                          <a:lnTo>
                            <a:pt x="793" y="684"/>
                          </a:lnTo>
                          <a:lnTo>
                            <a:pt x="746" y="998"/>
                          </a:lnTo>
                          <a:lnTo>
                            <a:pt x="661" y="1266"/>
                          </a:lnTo>
                          <a:lnTo>
                            <a:pt x="541" y="1312"/>
                          </a:lnTo>
                          <a:lnTo>
                            <a:pt x="446" y="1357"/>
                          </a:lnTo>
                          <a:lnTo>
                            <a:pt x="266" y="1342"/>
                          </a:lnTo>
                          <a:lnTo>
                            <a:pt x="101" y="1177"/>
                          </a:lnTo>
                          <a:lnTo>
                            <a:pt x="76" y="1100"/>
                          </a:lnTo>
                          <a:lnTo>
                            <a:pt x="0" y="1007"/>
                          </a:lnTo>
                          <a:lnTo>
                            <a:pt x="180" y="601"/>
                          </a:lnTo>
                          <a:lnTo>
                            <a:pt x="284" y="296"/>
                          </a:lnTo>
                          <a:lnTo>
                            <a:pt x="284" y="222"/>
                          </a:lnTo>
                          <a:lnTo>
                            <a:pt x="406" y="111"/>
                          </a:lnTo>
                          <a:lnTo>
                            <a:pt x="444" y="56"/>
                          </a:lnTo>
                          <a:lnTo>
                            <a:pt x="529" y="0"/>
                          </a:lnTo>
                          <a:close/>
                        </a:path>
                      </a:pathLst>
                    </a:custGeom>
                    <a:solidFill>
                      <a:srgbClr val="B4EBAD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6" name="Freeform 6"/>
                    <p:cNvSpPr>
                      <a:spLocks/>
                    </p:cNvSpPr>
                    <p:nvPr/>
                  </p:nvSpPr>
                  <p:spPr bwMode="auto">
                    <a:xfrm>
                      <a:off x="3779123" y="819648"/>
                      <a:ext cx="742442" cy="1104742"/>
                    </a:xfrm>
                    <a:custGeom>
                      <a:avLst/>
                      <a:gdLst>
                        <a:gd name="T0" fmla="*/ 1034 w 1043"/>
                        <a:gd name="T1" fmla="*/ 305 h 1488"/>
                        <a:gd name="T2" fmla="*/ 1043 w 1043"/>
                        <a:gd name="T3" fmla="*/ 203 h 1488"/>
                        <a:gd name="T4" fmla="*/ 1024 w 1043"/>
                        <a:gd name="T5" fmla="*/ 148 h 1488"/>
                        <a:gd name="T6" fmla="*/ 969 w 1043"/>
                        <a:gd name="T7" fmla="*/ 102 h 1488"/>
                        <a:gd name="T8" fmla="*/ 904 w 1043"/>
                        <a:gd name="T9" fmla="*/ 74 h 1488"/>
                        <a:gd name="T10" fmla="*/ 766 w 1043"/>
                        <a:gd name="T11" fmla="*/ 65 h 1488"/>
                        <a:gd name="T12" fmla="*/ 720 w 1043"/>
                        <a:gd name="T13" fmla="*/ 0 h 1488"/>
                        <a:gd name="T14" fmla="*/ 609 w 1043"/>
                        <a:gd name="T15" fmla="*/ 9 h 1488"/>
                        <a:gd name="T16" fmla="*/ 486 w 1043"/>
                        <a:gd name="T17" fmla="*/ 99 h 1488"/>
                        <a:gd name="T18" fmla="*/ 458 w 1043"/>
                        <a:gd name="T19" fmla="*/ 182 h 1488"/>
                        <a:gd name="T20" fmla="*/ 406 w 1043"/>
                        <a:gd name="T21" fmla="*/ 259 h 1488"/>
                        <a:gd name="T22" fmla="*/ 271 w 1043"/>
                        <a:gd name="T23" fmla="*/ 344 h 1488"/>
                        <a:gd name="T24" fmla="*/ 212 w 1043"/>
                        <a:gd name="T25" fmla="*/ 434 h 1488"/>
                        <a:gd name="T26" fmla="*/ 212 w 1043"/>
                        <a:gd name="T27" fmla="*/ 520 h 1488"/>
                        <a:gd name="T28" fmla="*/ 258 w 1043"/>
                        <a:gd name="T29" fmla="*/ 612 h 1488"/>
                        <a:gd name="T30" fmla="*/ 194 w 1043"/>
                        <a:gd name="T31" fmla="*/ 684 h 1488"/>
                        <a:gd name="T32" fmla="*/ 143 w 1043"/>
                        <a:gd name="T33" fmla="*/ 742 h 1488"/>
                        <a:gd name="T34" fmla="*/ 138 w 1043"/>
                        <a:gd name="T35" fmla="*/ 832 h 1488"/>
                        <a:gd name="T36" fmla="*/ 0 w 1043"/>
                        <a:gd name="T37" fmla="*/ 970 h 1488"/>
                        <a:gd name="T38" fmla="*/ 0 w 1043"/>
                        <a:gd name="T39" fmla="*/ 1183 h 1488"/>
                        <a:gd name="T40" fmla="*/ 27 w 1043"/>
                        <a:gd name="T41" fmla="*/ 1349 h 1488"/>
                        <a:gd name="T42" fmla="*/ 37 w 1043"/>
                        <a:gd name="T43" fmla="*/ 1460 h 1488"/>
                        <a:gd name="T44" fmla="*/ 92 w 1043"/>
                        <a:gd name="T45" fmla="*/ 1423 h 1488"/>
                        <a:gd name="T46" fmla="*/ 267 w 1043"/>
                        <a:gd name="T47" fmla="*/ 1479 h 1488"/>
                        <a:gd name="T48" fmla="*/ 415 w 1043"/>
                        <a:gd name="T49" fmla="*/ 1460 h 1488"/>
                        <a:gd name="T50" fmla="*/ 517 w 1043"/>
                        <a:gd name="T51" fmla="*/ 1469 h 1488"/>
                        <a:gd name="T52" fmla="*/ 600 w 1043"/>
                        <a:gd name="T53" fmla="*/ 1488 h 1488"/>
                        <a:gd name="T54" fmla="*/ 600 w 1043"/>
                        <a:gd name="T55" fmla="*/ 1396 h 1488"/>
                        <a:gd name="T56" fmla="*/ 583 w 1043"/>
                        <a:gd name="T57" fmla="*/ 1346 h 1488"/>
                        <a:gd name="T58" fmla="*/ 528 w 1043"/>
                        <a:gd name="T59" fmla="*/ 1266 h 1488"/>
                        <a:gd name="T60" fmla="*/ 688 w 1043"/>
                        <a:gd name="T61" fmla="*/ 887 h 1488"/>
                        <a:gd name="T62" fmla="*/ 794 w 1043"/>
                        <a:gd name="T63" fmla="*/ 610 h 1488"/>
                        <a:gd name="T64" fmla="*/ 794 w 1043"/>
                        <a:gd name="T65" fmla="*/ 527 h 1488"/>
                        <a:gd name="T66" fmla="*/ 877 w 1043"/>
                        <a:gd name="T67" fmla="*/ 453 h 1488"/>
                        <a:gd name="T68" fmla="*/ 924 w 1043"/>
                        <a:gd name="T69" fmla="*/ 407 h 1488"/>
                        <a:gd name="T70" fmla="*/ 953 w 1043"/>
                        <a:gd name="T71" fmla="*/ 369 h 1488"/>
                        <a:gd name="T72" fmla="*/ 1034 w 1043"/>
                        <a:gd name="T73" fmla="*/ 305 h 148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</a:cxnLst>
                      <a:rect l="0" t="0" r="r" b="b"/>
                      <a:pathLst>
                        <a:path w="1043" h="1488">
                          <a:moveTo>
                            <a:pt x="1034" y="305"/>
                          </a:moveTo>
                          <a:lnTo>
                            <a:pt x="1043" y="203"/>
                          </a:lnTo>
                          <a:lnTo>
                            <a:pt x="1024" y="148"/>
                          </a:lnTo>
                          <a:lnTo>
                            <a:pt x="969" y="102"/>
                          </a:lnTo>
                          <a:lnTo>
                            <a:pt x="904" y="74"/>
                          </a:lnTo>
                          <a:lnTo>
                            <a:pt x="766" y="65"/>
                          </a:lnTo>
                          <a:lnTo>
                            <a:pt x="720" y="0"/>
                          </a:lnTo>
                          <a:lnTo>
                            <a:pt x="609" y="9"/>
                          </a:lnTo>
                          <a:lnTo>
                            <a:pt x="486" y="99"/>
                          </a:lnTo>
                          <a:lnTo>
                            <a:pt x="458" y="182"/>
                          </a:lnTo>
                          <a:lnTo>
                            <a:pt x="406" y="259"/>
                          </a:lnTo>
                          <a:lnTo>
                            <a:pt x="271" y="344"/>
                          </a:lnTo>
                          <a:lnTo>
                            <a:pt x="212" y="434"/>
                          </a:lnTo>
                          <a:lnTo>
                            <a:pt x="212" y="520"/>
                          </a:lnTo>
                          <a:lnTo>
                            <a:pt x="258" y="612"/>
                          </a:lnTo>
                          <a:lnTo>
                            <a:pt x="194" y="684"/>
                          </a:lnTo>
                          <a:lnTo>
                            <a:pt x="143" y="742"/>
                          </a:lnTo>
                          <a:lnTo>
                            <a:pt x="138" y="832"/>
                          </a:lnTo>
                          <a:lnTo>
                            <a:pt x="0" y="970"/>
                          </a:lnTo>
                          <a:lnTo>
                            <a:pt x="0" y="1183"/>
                          </a:lnTo>
                          <a:lnTo>
                            <a:pt x="27" y="1349"/>
                          </a:lnTo>
                          <a:lnTo>
                            <a:pt x="37" y="1460"/>
                          </a:lnTo>
                          <a:lnTo>
                            <a:pt x="92" y="1423"/>
                          </a:lnTo>
                          <a:lnTo>
                            <a:pt x="267" y="1479"/>
                          </a:lnTo>
                          <a:lnTo>
                            <a:pt x="415" y="1460"/>
                          </a:lnTo>
                          <a:lnTo>
                            <a:pt x="517" y="1469"/>
                          </a:lnTo>
                          <a:lnTo>
                            <a:pt x="600" y="1488"/>
                          </a:lnTo>
                          <a:lnTo>
                            <a:pt x="600" y="1396"/>
                          </a:lnTo>
                          <a:lnTo>
                            <a:pt x="583" y="1346"/>
                          </a:lnTo>
                          <a:lnTo>
                            <a:pt x="528" y="1266"/>
                          </a:lnTo>
                          <a:lnTo>
                            <a:pt x="688" y="887"/>
                          </a:lnTo>
                          <a:lnTo>
                            <a:pt x="794" y="610"/>
                          </a:lnTo>
                          <a:lnTo>
                            <a:pt x="794" y="527"/>
                          </a:lnTo>
                          <a:lnTo>
                            <a:pt x="877" y="453"/>
                          </a:lnTo>
                          <a:lnTo>
                            <a:pt x="924" y="407"/>
                          </a:lnTo>
                          <a:lnTo>
                            <a:pt x="953" y="369"/>
                          </a:lnTo>
                          <a:lnTo>
                            <a:pt x="1034" y="305"/>
                          </a:lnTo>
                          <a:close/>
                        </a:path>
                      </a:pathLst>
                    </a:custGeom>
                    <a:solidFill>
                      <a:srgbClr val="B4EBAD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solidFill>
                          <a:schemeClr val="bg1"/>
                        </a:solidFill>
                        <a:latin typeface="+mn-ea"/>
                      </a:endParaRPr>
                    </a:p>
                  </p:txBody>
                </p:sp>
                <p:sp>
                  <p:nvSpPr>
                    <p:cNvPr id="7" name="Freeform 7"/>
                    <p:cNvSpPr>
                      <a:spLocks/>
                    </p:cNvSpPr>
                    <p:nvPr/>
                  </p:nvSpPr>
                  <p:spPr bwMode="auto">
                    <a:xfrm>
                      <a:off x="3791584" y="1870455"/>
                      <a:ext cx="453438" cy="377899"/>
                    </a:xfrm>
                    <a:custGeom>
                      <a:avLst/>
                      <a:gdLst>
                        <a:gd name="T0" fmla="*/ 86 w 637"/>
                        <a:gd name="T1" fmla="*/ 0 h 509"/>
                        <a:gd name="T2" fmla="*/ 19 w 637"/>
                        <a:gd name="T3" fmla="*/ 19 h 509"/>
                        <a:gd name="T4" fmla="*/ 0 w 637"/>
                        <a:gd name="T5" fmla="*/ 94 h 509"/>
                        <a:gd name="T6" fmla="*/ 10 w 637"/>
                        <a:gd name="T7" fmla="*/ 170 h 509"/>
                        <a:gd name="T8" fmla="*/ 67 w 637"/>
                        <a:gd name="T9" fmla="*/ 208 h 509"/>
                        <a:gd name="T10" fmla="*/ 124 w 637"/>
                        <a:gd name="T11" fmla="*/ 142 h 509"/>
                        <a:gd name="T12" fmla="*/ 152 w 637"/>
                        <a:gd name="T13" fmla="*/ 264 h 509"/>
                        <a:gd name="T14" fmla="*/ 286 w 637"/>
                        <a:gd name="T15" fmla="*/ 349 h 509"/>
                        <a:gd name="T16" fmla="*/ 380 w 637"/>
                        <a:gd name="T17" fmla="*/ 403 h 509"/>
                        <a:gd name="T18" fmla="*/ 476 w 637"/>
                        <a:gd name="T19" fmla="*/ 394 h 509"/>
                        <a:gd name="T20" fmla="*/ 600 w 637"/>
                        <a:gd name="T21" fmla="*/ 509 h 509"/>
                        <a:gd name="T22" fmla="*/ 637 w 637"/>
                        <a:gd name="T23" fmla="*/ 405 h 509"/>
                        <a:gd name="T24" fmla="*/ 609 w 637"/>
                        <a:gd name="T25" fmla="*/ 67 h 509"/>
                        <a:gd name="T26" fmla="*/ 476 w 637"/>
                        <a:gd name="T27" fmla="*/ 29 h 509"/>
                        <a:gd name="T28" fmla="*/ 249 w 637"/>
                        <a:gd name="T29" fmla="*/ 53 h 509"/>
                        <a:gd name="T30" fmla="*/ 86 w 637"/>
                        <a:gd name="T31" fmla="*/ 0 h 50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</a:cxnLst>
                      <a:rect l="0" t="0" r="r" b="b"/>
                      <a:pathLst>
                        <a:path w="637" h="509">
                          <a:moveTo>
                            <a:pt x="86" y="0"/>
                          </a:moveTo>
                          <a:lnTo>
                            <a:pt x="19" y="19"/>
                          </a:lnTo>
                          <a:lnTo>
                            <a:pt x="0" y="94"/>
                          </a:lnTo>
                          <a:lnTo>
                            <a:pt x="10" y="170"/>
                          </a:lnTo>
                          <a:lnTo>
                            <a:pt x="67" y="208"/>
                          </a:lnTo>
                          <a:lnTo>
                            <a:pt x="124" y="142"/>
                          </a:lnTo>
                          <a:lnTo>
                            <a:pt x="152" y="264"/>
                          </a:lnTo>
                          <a:lnTo>
                            <a:pt x="286" y="349"/>
                          </a:lnTo>
                          <a:lnTo>
                            <a:pt x="380" y="403"/>
                          </a:lnTo>
                          <a:lnTo>
                            <a:pt x="476" y="394"/>
                          </a:lnTo>
                          <a:lnTo>
                            <a:pt x="600" y="509"/>
                          </a:lnTo>
                          <a:lnTo>
                            <a:pt x="637" y="405"/>
                          </a:lnTo>
                          <a:lnTo>
                            <a:pt x="609" y="67"/>
                          </a:lnTo>
                          <a:lnTo>
                            <a:pt x="476" y="29"/>
                          </a:lnTo>
                          <a:lnTo>
                            <a:pt x="249" y="53"/>
                          </a:lnTo>
                          <a:lnTo>
                            <a:pt x="86" y="0"/>
                          </a:lnTo>
                          <a:close/>
                        </a:path>
                      </a:pathLst>
                    </a:custGeom>
                    <a:solidFill>
                      <a:srgbClr val="B4EBAD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solidFill>
                          <a:schemeClr val="bg1"/>
                        </a:solidFill>
                        <a:latin typeface="+mn-ea"/>
                      </a:endParaRPr>
                    </a:p>
                  </p:txBody>
                </p:sp>
                <p:sp>
                  <p:nvSpPr>
                    <p:cNvPr id="8" name="Freeform 8"/>
                    <p:cNvSpPr>
                      <a:spLocks/>
                    </p:cNvSpPr>
                    <p:nvPr/>
                  </p:nvSpPr>
                  <p:spPr bwMode="auto">
                    <a:xfrm>
                      <a:off x="3680178" y="1971906"/>
                      <a:ext cx="532451" cy="760253"/>
                    </a:xfrm>
                    <a:custGeom>
                      <a:avLst/>
                      <a:gdLst>
                        <a:gd name="T0" fmla="*/ 182 w 748"/>
                        <a:gd name="T1" fmla="*/ 54 h 1024"/>
                        <a:gd name="T2" fmla="*/ 221 w 748"/>
                        <a:gd name="T3" fmla="*/ 65 h 1024"/>
                        <a:gd name="T4" fmla="*/ 278 w 748"/>
                        <a:gd name="T5" fmla="*/ 0 h 1024"/>
                        <a:gd name="T6" fmla="*/ 298 w 748"/>
                        <a:gd name="T7" fmla="*/ 132 h 1024"/>
                        <a:gd name="T8" fmla="*/ 528 w 748"/>
                        <a:gd name="T9" fmla="*/ 273 h 1024"/>
                        <a:gd name="T10" fmla="*/ 633 w 748"/>
                        <a:gd name="T11" fmla="*/ 273 h 1024"/>
                        <a:gd name="T12" fmla="*/ 748 w 748"/>
                        <a:gd name="T13" fmla="*/ 357 h 1024"/>
                        <a:gd name="T14" fmla="*/ 585 w 748"/>
                        <a:gd name="T15" fmla="*/ 555 h 1024"/>
                        <a:gd name="T16" fmla="*/ 595 w 748"/>
                        <a:gd name="T17" fmla="*/ 630 h 1024"/>
                        <a:gd name="T18" fmla="*/ 509 w 748"/>
                        <a:gd name="T19" fmla="*/ 705 h 1024"/>
                        <a:gd name="T20" fmla="*/ 499 w 748"/>
                        <a:gd name="T21" fmla="*/ 771 h 1024"/>
                        <a:gd name="T22" fmla="*/ 442 w 748"/>
                        <a:gd name="T23" fmla="*/ 762 h 1024"/>
                        <a:gd name="T24" fmla="*/ 382 w 748"/>
                        <a:gd name="T25" fmla="*/ 739 h 1024"/>
                        <a:gd name="T26" fmla="*/ 322 w 748"/>
                        <a:gd name="T27" fmla="*/ 824 h 1024"/>
                        <a:gd name="T28" fmla="*/ 202 w 748"/>
                        <a:gd name="T29" fmla="*/ 837 h 1024"/>
                        <a:gd name="T30" fmla="*/ 163 w 748"/>
                        <a:gd name="T31" fmla="*/ 894 h 1024"/>
                        <a:gd name="T32" fmla="*/ 192 w 748"/>
                        <a:gd name="T33" fmla="*/ 978 h 1024"/>
                        <a:gd name="T34" fmla="*/ 202 w 748"/>
                        <a:gd name="T35" fmla="*/ 1024 h 1024"/>
                        <a:gd name="T36" fmla="*/ 68 w 748"/>
                        <a:gd name="T37" fmla="*/ 950 h 1024"/>
                        <a:gd name="T38" fmla="*/ 0 w 748"/>
                        <a:gd name="T39" fmla="*/ 884 h 1024"/>
                        <a:gd name="T40" fmla="*/ 10 w 748"/>
                        <a:gd name="T41" fmla="*/ 734 h 1024"/>
                        <a:gd name="T42" fmla="*/ 58 w 748"/>
                        <a:gd name="T43" fmla="*/ 527 h 1024"/>
                        <a:gd name="T44" fmla="*/ 67 w 748"/>
                        <a:gd name="T45" fmla="*/ 374 h 1024"/>
                        <a:gd name="T46" fmla="*/ 97 w 748"/>
                        <a:gd name="T47" fmla="*/ 399 h 1024"/>
                        <a:gd name="T48" fmla="*/ 82 w 748"/>
                        <a:gd name="T49" fmla="*/ 184 h 1024"/>
                        <a:gd name="T50" fmla="*/ 182 w 748"/>
                        <a:gd name="T51" fmla="*/ 54 h 102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</a:cxnLst>
                      <a:rect l="0" t="0" r="r" b="b"/>
                      <a:pathLst>
                        <a:path w="748" h="1024">
                          <a:moveTo>
                            <a:pt x="182" y="54"/>
                          </a:moveTo>
                          <a:lnTo>
                            <a:pt x="221" y="65"/>
                          </a:lnTo>
                          <a:lnTo>
                            <a:pt x="278" y="0"/>
                          </a:lnTo>
                          <a:lnTo>
                            <a:pt x="298" y="132"/>
                          </a:lnTo>
                          <a:lnTo>
                            <a:pt x="528" y="273"/>
                          </a:lnTo>
                          <a:lnTo>
                            <a:pt x="633" y="273"/>
                          </a:lnTo>
                          <a:lnTo>
                            <a:pt x="748" y="357"/>
                          </a:lnTo>
                          <a:lnTo>
                            <a:pt x="585" y="555"/>
                          </a:lnTo>
                          <a:lnTo>
                            <a:pt x="595" y="630"/>
                          </a:lnTo>
                          <a:lnTo>
                            <a:pt x="509" y="705"/>
                          </a:lnTo>
                          <a:lnTo>
                            <a:pt x="499" y="771"/>
                          </a:lnTo>
                          <a:lnTo>
                            <a:pt x="442" y="762"/>
                          </a:lnTo>
                          <a:lnTo>
                            <a:pt x="382" y="739"/>
                          </a:lnTo>
                          <a:lnTo>
                            <a:pt x="322" y="824"/>
                          </a:lnTo>
                          <a:lnTo>
                            <a:pt x="202" y="837"/>
                          </a:lnTo>
                          <a:lnTo>
                            <a:pt x="163" y="894"/>
                          </a:lnTo>
                          <a:lnTo>
                            <a:pt x="192" y="978"/>
                          </a:lnTo>
                          <a:lnTo>
                            <a:pt x="202" y="1024"/>
                          </a:lnTo>
                          <a:lnTo>
                            <a:pt x="68" y="950"/>
                          </a:lnTo>
                          <a:lnTo>
                            <a:pt x="0" y="884"/>
                          </a:lnTo>
                          <a:lnTo>
                            <a:pt x="10" y="734"/>
                          </a:lnTo>
                          <a:lnTo>
                            <a:pt x="58" y="527"/>
                          </a:lnTo>
                          <a:lnTo>
                            <a:pt x="67" y="374"/>
                          </a:lnTo>
                          <a:lnTo>
                            <a:pt x="97" y="399"/>
                          </a:lnTo>
                          <a:lnTo>
                            <a:pt x="82" y="184"/>
                          </a:lnTo>
                          <a:lnTo>
                            <a:pt x="182" y="54"/>
                          </a:lnTo>
                          <a:close/>
                        </a:path>
                      </a:pathLst>
                    </a:custGeom>
                    <a:solidFill>
                      <a:srgbClr val="B4EBAD"/>
                    </a:solidFill>
                    <a:ln w="1270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9" name="Freeform 9"/>
                    <p:cNvSpPr>
                      <a:spLocks/>
                    </p:cNvSpPr>
                    <p:nvPr/>
                  </p:nvSpPr>
                  <p:spPr bwMode="auto">
                    <a:xfrm>
                      <a:off x="3468764" y="1537582"/>
                      <a:ext cx="341680" cy="721646"/>
                    </a:xfrm>
                    <a:custGeom>
                      <a:avLst/>
                      <a:gdLst>
                        <a:gd name="T0" fmla="*/ 170 w 480"/>
                        <a:gd name="T1" fmla="*/ 143 h 972"/>
                        <a:gd name="T2" fmla="*/ 179 w 480"/>
                        <a:gd name="T3" fmla="*/ 53 h 972"/>
                        <a:gd name="T4" fmla="*/ 250 w 480"/>
                        <a:gd name="T5" fmla="*/ 24 h 972"/>
                        <a:gd name="T6" fmla="*/ 313 w 480"/>
                        <a:gd name="T7" fmla="*/ 49 h 972"/>
                        <a:gd name="T8" fmla="*/ 442 w 480"/>
                        <a:gd name="T9" fmla="*/ 0 h 972"/>
                        <a:gd name="T10" fmla="*/ 444 w 480"/>
                        <a:gd name="T11" fmla="*/ 218 h 972"/>
                        <a:gd name="T12" fmla="*/ 471 w 480"/>
                        <a:gd name="T13" fmla="*/ 488 h 972"/>
                        <a:gd name="T14" fmla="*/ 446 w 480"/>
                        <a:gd name="T15" fmla="*/ 547 h 972"/>
                        <a:gd name="T16" fmla="*/ 480 w 480"/>
                        <a:gd name="T17" fmla="*/ 635 h 972"/>
                        <a:gd name="T18" fmla="*/ 379 w 480"/>
                        <a:gd name="T19" fmla="*/ 770 h 972"/>
                        <a:gd name="T20" fmla="*/ 396 w 480"/>
                        <a:gd name="T21" fmla="*/ 972 h 972"/>
                        <a:gd name="T22" fmla="*/ 126 w 480"/>
                        <a:gd name="T23" fmla="*/ 909 h 972"/>
                        <a:gd name="T24" fmla="*/ 0 w 480"/>
                        <a:gd name="T25" fmla="*/ 846 h 972"/>
                        <a:gd name="T26" fmla="*/ 42 w 480"/>
                        <a:gd name="T27" fmla="*/ 732 h 972"/>
                        <a:gd name="T28" fmla="*/ 89 w 480"/>
                        <a:gd name="T29" fmla="*/ 575 h 972"/>
                        <a:gd name="T30" fmla="*/ 94 w 480"/>
                        <a:gd name="T31" fmla="*/ 465 h 972"/>
                        <a:gd name="T32" fmla="*/ 29 w 480"/>
                        <a:gd name="T33" fmla="*/ 365 h 972"/>
                        <a:gd name="T34" fmla="*/ 59 w 480"/>
                        <a:gd name="T35" fmla="*/ 295 h 972"/>
                        <a:gd name="T36" fmla="*/ 9 w 480"/>
                        <a:gd name="T37" fmla="*/ 165 h 972"/>
                        <a:gd name="T38" fmla="*/ 170 w 480"/>
                        <a:gd name="T39" fmla="*/ 143 h 97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</a:cxnLst>
                      <a:rect l="0" t="0" r="r" b="b"/>
                      <a:pathLst>
                        <a:path w="480" h="972">
                          <a:moveTo>
                            <a:pt x="170" y="143"/>
                          </a:moveTo>
                          <a:lnTo>
                            <a:pt x="179" y="53"/>
                          </a:lnTo>
                          <a:lnTo>
                            <a:pt x="250" y="24"/>
                          </a:lnTo>
                          <a:lnTo>
                            <a:pt x="313" y="49"/>
                          </a:lnTo>
                          <a:lnTo>
                            <a:pt x="442" y="0"/>
                          </a:lnTo>
                          <a:lnTo>
                            <a:pt x="444" y="218"/>
                          </a:lnTo>
                          <a:lnTo>
                            <a:pt x="471" y="488"/>
                          </a:lnTo>
                          <a:lnTo>
                            <a:pt x="446" y="547"/>
                          </a:lnTo>
                          <a:lnTo>
                            <a:pt x="480" y="635"/>
                          </a:lnTo>
                          <a:lnTo>
                            <a:pt x="379" y="770"/>
                          </a:lnTo>
                          <a:lnTo>
                            <a:pt x="396" y="972"/>
                          </a:lnTo>
                          <a:lnTo>
                            <a:pt x="126" y="909"/>
                          </a:lnTo>
                          <a:lnTo>
                            <a:pt x="0" y="846"/>
                          </a:lnTo>
                          <a:lnTo>
                            <a:pt x="42" y="732"/>
                          </a:lnTo>
                          <a:lnTo>
                            <a:pt x="89" y="575"/>
                          </a:lnTo>
                          <a:lnTo>
                            <a:pt x="94" y="465"/>
                          </a:lnTo>
                          <a:lnTo>
                            <a:pt x="29" y="365"/>
                          </a:lnTo>
                          <a:lnTo>
                            <a:pt x="59" y="295"/>
                          </a:lnTo>
                          <a:lnTo>
                            <a:pt x="9" y="165"/>
                          </a:lnTo>
                          <a:lnTo>
                            <a:pt x="170" y="143"/>
                          </a:lnTo>
                          <a:close/>
                        </a:path>
                      </a:pathLst>
                    </a:custGeom>
                    <a:solidFill>
                      <a:srgbClr val="FFB28B"/>
                    </a:solidFill>
                    <a:ln w="12700" cmpd="sng">
                      <a:solidFill>
                        <a:schemeClr val="bg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1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3088645" y="1656371"/>
                      <a:ext cx="447031" cy="657054"/>
                    </a:xfrm>
                    <a:custGeom>
                      <a:avLst/>
                      <a:gdLst>
                        <a:gd name="T0" fmla="*/ 0 w 628"/>
                        <a:gd name="T1" fmla="*/ 333 h 885"/>
                        <a:gd name="T2" fmla="*/ 57 w 628"/>
                        <a:gd name="T3" fmla="*/ 444 h 885"/>
                        <a:gd name="T4" fmla="*/ 45 w 628"/>
                        <a:gd name="T5" fmla="*/ 488 h 885"/>
                        <a:gd name="T6" fmla="*/ 62 w 628"/>
                        <a:gd name="T7" fmla="*/ 572 h 885"/>
                        <a:gd name="T8" fmla="*/ 104 w 628"/>
                        <a:gd name="T9" fmla="*/ 647 h 885"/>
                        <a:gd name="T10" fmla="*/ 113 w 628"/>
                        <a:gd name="T11" fmla="*/ 768 h 885"/>
                        <a:gd name="T12" fmla="*/ 207 w 628"/>
                        <a:gd name="T13" fmla="*/ 878 h 885"/>
                        <a:gd name="T14" fmla="*/ 328 w 628"/>
                        <a:gd name="T15" fmla="*/ 885 h 885"/>
                        <a:gd name="T16" fmla="*/ 420 w 628"/>
                        <a:gd name="T17" fmla="*/ 867 h 885"/>
                        <a:gd name="T18" fmla="*/ 431 w 628"/>
                        <a:gd name="T19" fmla="*/ 758 h 885"/>
                        <a:gd name="T20" fmla="*/ 382 w 628"/>
                        <a:gd name="T21" fmla="*/ 690 h 885"/>
                        <a:gd name="T22" fmla="*/ 433 w 628"/>
                        <a:gd name="T23" fmla="*/ 645 h 885"/>
                        <a:gd name="T24" fmla="*/ 535 w 628"/>
                        <a:gd name="T25" fmla="*/ 684 h 885"/>
                        <a:gd name="T26" fmla="*/ 628 w 628"/>
                        <a:gd name="T27" fmla="*/ 407 h 885"/>
                        <a:gd name="T28" fmla="*/ 628 w 628"/>
                        <a:gd name="T29" fmla="*/ 306 h 885"/>
                        <a:gd name="T30" fmla="*/ 554 w 628"/>
                        <a:gd name="T31" fmla="*/ 204 h 885"/>
                        <a:gd name="T32" fmla="*/ 600 w 628"/>
                        <a:gd name="T33" fmla="*/ 130 h 885"/>
                        <a:gd name="T34" fmla="*/ 547 w 628"/>
                        <a:gd name="T35" fmla="*/ 0 h 885"/>
                        <a:gd name="T36" fmla="*/ 500 w 628"/>
                        <a:gd name="T37" fmla="*/ 4 h 885"/>
                        <a:gd name="T38" fmla="*/ 348 w 628"/>
                        <a:gd name="T39" fmla="*/ 70 h 885"/>
                        <a:gd name="T40" fmla="*/ 233 w 628"/>
                        <a:gd name="T41" fmla="*/ 160 h 885"/>
                        <a:gd name="T42" fmla="*/ 90 w 628"/>
                        <a:gd name="T43" fmla="*/ 188 h 885"/>
                        <a:gd name="T44" fmla="*/ 0 w 628"/>
                        <a:gd name="T45" fmla="*/ 333 h 88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</a:cxnLst>
                      <a:rect l="0" t="0" r="r" b="b"/>
                      <a:pathLst>
                        <a:path w="628" h="885">
                          <a:moveTo>
                            <a:pt x="0" y="333"/>
                          </a:moveTo>
                          <a:lnTo>
                            <a:pt x="57" y="444"/>
                          </a:lnTo>
                          <a:lnTo>
                            <a:pt x="45" y="488"/>
                          </a:lnTo>
                          <a:lnTo>
                            <a:pt x="62" y="572"/>
                          </a:lnTo>
                          <a:lnTo>
                            <a:pt x="104" y="647"/>
                          </a:lnTo>
                          <a:lnTo>
                            <a:pt x="113" y="768"/>
                          </a:lnTo>
                          <a:lnTo>
                            <a:pt x="207" y="878"/>
                          </a:lnTo>
                          <a:lnTo>
                            <a:pt x="328" y="885"/>
                          </a:lnTo>
                          <a:lnTo>
                            <a:pt x="420" y="867"/>
                          </a:lnTo>
                          <a:lnTo>
                            <a:pt x="431" y="758"/>
                          </a:lnTo>
                          <a:lnTo>
                            <a:pt x="382" y="690"/>
                          </a:lnTo>
                          <a:lnTo>
                            <a:pt x="433" y="645"/>
                          </a:lnTo>
                          <a:lnTo>
                            <a:pt x="535" y="684"/>
                          </a:lnTo>
                          <a:lnTo>
                            <a:pt x="628" y="407"/>
                          </a:lnTo>
                          <a:lnTo>
                            <a:pt x="628" y="306"/>
                          </a:lnTo>
                          <a:lnTo>
                            <a:pt x="554" y="204"/>
                          </a:lnTo>
                          <a:lnTo>
                            <a:pt x="600" y="130"/>
                          </a:lnTo>
                          <a:lnTo>
                            <a:pt x="547" y="0"/>
                          </a:lnTo>
                          <a:lnTo>
                            <a:pt x="500" y="4"/>
                          </a:lnTo>
                          <a:lnTo>
                            <a:pt x="348" y="70"/>
                          </a:lnTo>
                          <a:lnTo>
                            <a:pt x="233" y="160"/>
                          </a:lnTo>
                          <a:lnTo>
                            <a:pt x="90" y="188"/>
                          </a:lnTo>
                          <a:lnTo>
                            <a:pt x="0" y="333"/>
                          </a:lnTo>
                          <a:close/>
                        </a:path>
                      </a:pathLst>
                    </a:custGeom>
                    <a:solidFill>
                      <a:srgbClr val="FFB28B"/>
                    </a:solidFill>
                    <a:ln w="1270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 dirty="0">
                        <a:latin typeface="+mn-ea"/>
                      </a:endParaRPr>
                    </a:p>
                  </p:txBody>
                </p:sp>
                <p:sp>
                  <p:nvSpPr>
                    <p:cNvPr id="1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3312160" y="2134499"/>
                      <a:ext cx="704003" cy="1173046"/>
                    </a:xfrm>
                    <a:custGeom>
                      <a:avLst/>
                      <a:gdLst>
                        <a:gd name="T0" fmla="*/ 124 w 989"/>
                        <a:gd name="T1" fmla="*/ 0 h 1580"/>
                        <a:gd name="T2" fmla="*/ 67 w 989"/>
                        <a:gd name="T3" fmla="*/ 40 h 1580"/>
                        <a:gd name="T4" fmla="*/ 114 w 989"/>
                        <a:gd name="T5" fmla="*/ 110 h 1580"/>
                        <a:gd name="T6" fmla="*/ 105 w 989"/>
                        <a:gd name="T7" fmla="*/ 207 h 1580"/>
                        <a:gd name="T8" fmla="*/ 86 w 989"/>
                        <a:gd name="T9" fmla="*/ 384 h 1580"/>
                        <a:gd name="T10" fmla="*/ 0 w 989"/>
                        <a:gd name="T11" fmla="*/ 495 h 1580"/>
                        <a:gd name="T12" fmla="*/ 238 w 989"/>
                        <a:gd name="T13" fmla="*/ 839 h 1580"/>
                        <a:gd name="T14" fmla="*/ 228 w 989"/>
                        <a:gd name="T15" fmla="*/ 951 h 1580"/>
                        <a:gd name="T16" fmla="*/ 364 w 989"/>
                        <a:gd name="T17" fmla="*/ 1140 h 1580"/>
                        <a:gd name="T18" fmla="*/ 364 w 989"/>
                        <a:gd name="T19" fmla="*/ 1295 h 1580"/>
                        <a:gd name="T20" fmla="*/ 339 w 989"/>
                        <a:gd name="T21" fmla="*/ 1405 h 1580"/>
                        <a:gd name="T22" fmla="*/ 309 w 989"/>
                        <a:gd name="T23" fmla="*/ 1415 h 1580"/>
                        <a:gd name="T24" fmla="*/ 390 w 989"/>
                        <a:gd name="T25" fmla="*/ 1564 h 1580"/>
                        <a:gd name="T26" fmla="*/ 449 w 989"/>
                        <a:gd name="T27" fmla="*/ 1550 h 1580"/>
                        <a:gd name="T28" fmla="*/ 454 w 989"/>
                        <a:gd name="T29" fmla="*/ 1455 h 1580"/>
                        <a:gd name="T30" fmla="*/ 534 w 989"/>
                        <a:gd name="T31" fmla="*/ 1405 h 1580"/>
                        <a:gd name="T32" fmla="*/ 579 w 989"/>
                        <a:gd name="T33" fmla="*/ 1416 h 1580"/>
                        <a:gd name="T34" fmla="*/ 560 w 989"/>
                        <a:gd name="T35" fmla="*/ 1490 h 1580"/>
                        <a:gd name="T36" fmla="*/ 779 w 989"/>
                        <a:gd name="T37" fmla="*/ 1527 h 1580"/>
                        <a:gd name="T38" fmla="*/ 845 w 989"/>
                        <a:gd name="T39" fmla="*/ 1536 h 1580"/>
                        <a:gd name="T40" fmla="*/ 914 w 989"/>
                        <a:gd name="T41" fmla="*/ 1580 h 1580"/>
                        <a:gd name="T42" fmla="*/ 984 w 989"/>
                        <a:gd name="T43" fmla="*/ 1410 h 1580"/>
                        <a:gd name="T44" fmla="*/ 989 w 989"/>
                        <a:gd name="T45" fmla="*/ 1220 h 1580"/>
                        <a:gd name="T46" fmla="*/ 944 w 989"/>
                        <a:gd name="T47" fmla="*/ 1045 h 1580"/>
                        <a:gd name="T48" fmla="*/ 839 w 989"/>
                        <a:gd name="T49" fmla="*/ 900 h 1580"/>
                        <a:gd name="T50" fmla="*/ 722 w 989"/>
                        <a:gd name="T51" fmla="*/ 812 h 1580"/>
                        <a:gd name="T52" fmla="*/ 522 w 989"/>
                        <a:gd name="T53" fmla="*/ 663 h 1580"/>
                        <a:gd name="T54" fmla="*/ 532 w 989"/>
                        <a:gd name="T55" fmla="*/ 495 h 1580"/>
                        <a:gd name="T56" fmla="*/ 589 w 989"/>
                        <a:gd name="T57" fmla="*/ 275 h 1580"/>
                        <a:gd name="T58" fmla="*/ 594 w 989"/>
                        <a:gd name="T59" fmla="*/ 160 h 1580"/>
                        <a:gd name="T60" fmla="*/ 333 w 989"/>
                        <a:gd name="T61" fmla="*/ 95 h 1580"/>
                        <a:gd name="T62" fmla="*/ 124 w 989"/>
                        <a:gd name="T63" fmla="*/ 0 h 158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</a:cxnLst>
                      <a:rect l="0" t="0" r="r" b="b"/>
                      <a:pathLst>
                        <a:path w="989" h="1580">
                          <a:moveTo>
                            <a:pt x="124" y="0"/>
                          </a:moveTo>
                          <a:lnTo>
                            <a:pt x="67" y="40"/>
                          </a:lnTo>
                          <a:lnTo>
                            <a:pt x="114" y="110"/>
                          </a:lnTo>
                          <a:lnTo>
                            <a:pt x="105" y="207"/>
                          </a:lnTo>
                          <a:lnTo>
                            <a:pt x="86" y="384"/>
                          </a:lnTo>
                          <a:lnTo>
                            <a:pt x="0" y="495"/>
                          </a:lnTo>
                          <a:lnTo>
                            <a:pt x="238" y="839"/>
                          </a:lnTo>
                          <a:lnTo>
                            <a:pt x="228" y="951"/>
                          </a:lnTo>
                          <a:lnTo>
                            <a:pt x="364" y="1140"/>
                          </a:lnTo>
                          <a:lnTo>
                            <a:pt x="364" y="1295"/>
                          </a:lnTo>
                          <a:lnTo>
                            <a:pt x="339" y="1405"/>
                          </a:lnTo>
                          <a:lnTo>
                            <a:pt x="309" y="1415"/>
                          </a:lnTo>
                          <a:lnTo>
                            <a:pt x="390" y="1564"/>
                          </a:lnTo>
                          <a:lnTo>
                            <a:pt x="449" y="1550"/>
                          </a:lnTo>
                          <a:lnTo>
                            <a:pt x="454" y="1455"/>
                          </a:lnTo>
                          <a:lnTo>
                            <a:pt x="534" y="1405"/>
                          </a:lnTo>
                          <a:lnTo>
                            <a:pt x="579" y="1416"/>
                          </a:lnTo>
                          <a:lnTo>
                            <a:pt x="560" y="1490"/>
                          </a:lnTo>
                          <a:lnTo>
                            <a:pt x="779" y="1527"/>
                          </a:lnTo>
                          <a:lnTo>
                            <a:pt x="845" y="1536"/>
                          </a:lnTo>
                          <a:lnTo>
                            <a:pt x="914" y="1580"/>
                          </a:lnTo>
                          <a:lnTo>
                            <a:pt x="984" y="1410"/>
                          </a:lnTo>
                          <a:lnTo>
                            <a:pt x="989" y="1220"/>
                          </a:lnTo>
                          <a:lnTo>
                            <a:pt x="944" y="1045"/>
                          </a:lnTo>
                          <a:lnTo>
                            <a:pt x="839" y="900"/>
                          </a:lnTo>
                          <a:lnTo>
                            <a:pt x="722" y="812"/>
                          </a:lnTo>
                          <a:lnTo>
                            <a:pt x="522" y="663"/>
                          </a:lnTo>
                          <a:lnTo>
                            <a:pt x="532" y="495"/>
                          </a:lnTo>
                          <a:lnTo>
                            <a:pt x="589" y="275"/>
                          </a:lnTo>
                          <a:lnTo>
                            <a:pt x="594" y="160"/>
                          </a:lnTo>
                          <a:lnTo>
                            <a:pt x="333" y="95"/>
                          </a:lnTo>
                          <a:lnTo>
                            <a:pt x="124" y="0"/>
                          </a:lnTo>
                          <a:close/>
                        </a:path>
                      </a:pathLst>
                    </a:custGeom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1270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12" name="Freeform 12"/>
                    <p:cNvSpPr>
                      <a:spLocks/>
                    </p:cNvSpPr>
                    <p:nvPr/>
                  </p:nvSpPr>
                  <p:spPr bwMode="auto">
                    <a:xfrm>
                      <a:off x="3798342" y="1924390"/>
                      <a:ext cx="972364" cy="1392807"/>
                    </a:xfrm>
                    <a:custGeom>
                      <a:avLst/>
                      <a:gdLst>
                        <a:gd name="T0" fmla="*/ 1181 w 1366"/>
                        <a:gd name="T1" fmla="*/ 47 h 1876"/>
                        <a:gd name="T2" fmla="*/ 1154 w 1366"/>
                        <a:gd name="T3" fmla="*/ 64 h 1876"/>
                        <a:gd name="T4" fmla="*/ 1145 w 1366"/>
                        <a:gd name="T5" fmla="*/ 77 h 1876"/>
                        <a:gd name="T6" fmla="*/ 918 w 1366"/>
                        <a:gd name="T7" fmla="*/ 169 h 1876"/>
                        <a:gd name="T8" fmla="*/ 750 w 1366"/>
                        <a:gd name="T9" fmla="*/ 165 h 1876"/>
                        <a:gd name="T10" fmla="*/ 596 w 1366"/>
                        <a:gd name="T11" fmla="*/ 0 h 1876"/>
                        <a:gd name="T12" fmla="*/ 626 w 1366"/>
                        <a:gd name="T13" fmla="*/ 360 h 1876"/>
                        <a:gd name="T14" fmla="*/ 594 w 1366"/>
                        <a:gd name="T15" fmla="*/ 439 h 1876"/>
                        <a:gd name="T16" fmla="*/ 577 w 1366"/>
                        <a:gd name="T17" fmla="*/ 418 h 1876"/>
                        <a:gd name="T18" fmla="*/ 425 w 1366"/>
                        <a:gd name="T19" fmla="*/ 616 h 1876"/>
                        <a:gd name="T20" fmla="*/ 434 w 1366"/>
                        <a:gd name="T21" fmla="*/ 691 h 1876"/>
                        <a:gd name="T22" fmla="*/ 333 w 1366"/>
                        <a:gd name="T23" fmla="*/ 771 h 1876"/>
                        <a:gd name="T24" fmla="*/ 337 w 1366"/>
                        <a:gd name="T25" fmla="*/ 830 h 1876"/>
                        <a:gd name="T26" fmla="*/ 207 w 1366"/>
                        <a:gd name="T27" fmla="*/ 815 h 1876"/>
                        <a:gd name="T28" fmla="*/ 148 w 1366"/>
                        <a:gd name="T29" fmla="*/ 900 h 1876"/>
                        <a:gd name="T30" fmla="*/ 34 w 1366"/>
                        <a:gd name="T31" fmla="*/ 902 h 1876"/>
                        <a:gd name="T32" fmla="*/ 0 w 1366"/>
                        <a:gd name="T33" fmla="*/ 957 h 1876"/>
                        <a:gd name="T34" fmla="*/ 25 w 1366"/>
                        <a:gd name="T35" fmla="*/ 1083 h 1876"/>
                        <a:gd name="T36" fmla="*/ 152 w 1366"/>
                        <a:gd name="T37" fmla="*/ 1184 h 1876"/>
                        <a:gd name="T38" fmla="*/ 265 w 1366"/>
                        <a:gd name="T39" fmla="*/ 1340 h 1876"/>
                        <a:gd name="T40" fmla="*/ 303 w 1366"/>
                        <a:gd name="T41" fmla="*/ 1491 h 1876"/>
                        <a:gd name="T42" fmla="*/ 304 w 1366"/>
                        <a:gd name="T43" fmla="*/ 1677 h 1876"/>
                        <a:gd name="T44" fmla="*/ 236 w 1366"/>
                        <a:gd name="T45" fmla="*/ 1867 h 1876"/>
                        <a:gd name="T46" fmla="*/ 548 w 1366"/>
                        <a:gd name="T47" fmla="*/ 1876 h 1876"/>
                        <a:gd name="T48" fmla="*/ 714 w 1366"/>
                        <a:gd name="T49" fmla="*/ 1772 h 1876"/>
                        <a:gd name="T50" fmla="*/ 791 w 1366"/>
                        <a:gd name="T51" fmla="*/ 1819 h 1876"/>
                        <a:gd name="T52" fmla="*/ 908 w 1366"/>
                        <a:gd name="T53" fmla="*/ 1867 h 1876"/>
                        <a:gd name="T54" fmla="*/ 981 w 1366"/>
                        <a:gd name="T55" fmla="*/ 1839 h 1876"/>
                        <a:gd name="T56" fmla="*/ 918 w 1366"/>
                        <a:gd name="T57" fmla="*/ 1643 h 1876"/>
                        <a:gd name="T58" fmla="*/ 820 w 1366"/>
                        <a:gd name="T59" fmla="*/ 1412 h 1876"/>
                        <a:gd name="T60" fmla="*/ 808 w 1366"/>
                        <a:gd name="T61" fmla="*/ 1285 h 1876"/>
                        <a:gd name="T62" fmla="*/ 926 w 1366"/>
                        <a:gd name="T63" fmla="*/ 1037 h 1876"/>
                        <a:gd name="T64" fmla="*/ 931 w 1366"/>
                        <a:gd name="T65" fmla="*/ 856 h 1876"/>
                        <a:gd name="T66" fmla="*/ 897 w 1366"/>
                        <a:gd name="T67" fmla="*/ 759 h 1876"/>
                        <a:gd name="T68" fmla="*/ 1136 w 1366"/>
                        <a:gd name="T69" fmla="*/ 544 h 1876"/>
                        <a:gd name="T70" fmla="*/ 1331 w 1366"/>
                        <a:gd name="T71" fmla="*/ 287 h 1876"/>
                        <a:gd name="T72" fmla="*/ 1366 w 1366"/>
                        <a:gd name="T73" fmla="*/ 104 h 1876"/>
                        <a:gd name="T74" fmla="*/ 1239 w 1366"/>
                        <a:gd name="T75" fmla="*/ 143 h 1876"/>
                        <a:gd name="T76" fmla="*/ 1161 w 1366"/>
                        <a:gd name="T77" fmla="*/ 152 h 1876"/>
                        <a:gd name="T78" fmla="*/ 1181 w 1366"/>
                        <a:gd name="T79" fmla="*/ 47 h 187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</a:cxnLst>
                      <a:rect l="0" t="0" r="r" b="b"/>
                      <a:pathLst>
                        <a:path w="1366" h="1876">
                          <a:moveTo>
                            <a:pt x="1181" y="47"/>
                          </a:moveTo>
                          <a:lnTo>
                            <a:pt x="1154" y="64"/>
                          </a:lnTo>
                          <a:lnTo>
                            <a:pt x="1145" y="77"/>
                          </a:lnTo>
                          <a:lnTo>
                            <a:pt x="918" y="169"/>
                          </a:lnTo>
                          <a:lnTo>
                            <a:pt x="750" y="165"/>
                          </a:lnTo>
                          <a:lnTo>
                            <a:pt x="596" y="0"/>
                          </a:lnTo>
                          <a:lnTo>
                            <a:pt x="626" y="360"/>
                          </a:lnTo>
                          <a:lnTo>
                            <a:pt x="594" y="439"/>
                          </a:lnTo>
                          <a:lnTo>
                            <a:pt x="577" y="418"/>
                          </a:lnTo>
                          <a:lnTo>
                            <a:pt x="425" y="616"/>
                          </a:lnTo>
                          <a:lnTo>
                            <a:pt x="434" y="691"/>
                          </a:lnTo>
                          <a:lnTo>
                            <a:pt x="333" y="771"/>
                          </a:lnTo>
                          <a:lnTo>
                            <a:pt x="337" y="830"/>
                          </a:lnTo>
                          <a:lnTo>
                            <a:pt x="207" y="815"/>
                          </a:lnTo>
                          <a:lnTo>
                            <a:pt x="148" y="900"/>
                          </a:lnTo>
                          <a:lnTo>
                            <a:pt x="34" y="902"/>
                          </a:lnTo>
                          <a:lnTo>
                            <a:pt x="0" y="957"/>
                          </a:lnTo>
                          <a:lnTo>
                            <a:pt x="25" y="1083"/>
                          </a:lnTo>
                          <a:lnTo>
                            <a:pt x="152" y="1184"/>
                          </a:lnTo>
                          <a:lnTo>
                            <a:pt x="265" y="1340"/>
                          </a:lnTo>
                          <a:lnTo>
                            <a:pt x="303" y="1491"/>
                          </a:lnTo>
                          <a:lnTo>
                            <a:pt x="304" y="1677"/>
                          </a:lnTo>
                          <a:lnTo>
                            <a:pt x="236" y="1867"/>
                          </a:lnTo>
                          <a:lnTo>
                            <a:pt x="548" y="1876"/>
                          </a:lnTo>
                          <a:lnTo>
                            <a:pt x="714" y="1772"/>
                          </a:lnTo>
                          <a:lnTo>
                            <a:pt x="791" y="1819"/>
                          </a:lnTo>
                          <a:lnTo>
                            <a:pt x="908" y="1867"/>
                          </a:lnTo>
                          <a:lnTo>
                            <a:pt x="981" y="1839"/>
                          </a:lnTo>
                          <a:lnTo>
                            <a:pt x="918" y="1643"/>
                          </a:lnTo>
                          <a:lnTo>
                            <a:pt x="820" y="1412"/>
                          </a:lnTo>
                          <a:lnTo>
                            <a:pt x="808" y="1285"/>
                          </a:lnTo>
                          <a:lnTo>
                            <a:pt x="926" y="1037"/>
                          </a:lnTo>
                          <a:lnTo>
                            <a:pt x="931" y="856"/>
                          </a:lnTo>
                          <a:lnTo>
                            <a:pt x="897" y="759"/>
                          </a:lnTo>
                          <a:lnTo>
                            <a:pt x="1136" y="544"/>
                          </a:lnTo>
                          <a:lnTo>
                            <a:pt x="1331" y="287"/>
                          </a:lnTo>
                          <a:lnTo>
                            <a:pt x="1366" y="104"/>
                          </a:lnTo>
                          <a:lnTo>
                            <a:pt x="1239" y="143"/>
                          </a:lnTo>
                          <a:lnTo>
                            <a:pt x="1161" y="152"/>
                          </a:lnTo>
                          <a:lnTo>
                            <a:pt x="1181" y="47"/>
                          </a:lnTo>
                          <a:close/>
                        </a:path>
                      </a:pathLst>
                    </a:custGeom>
                    <a:solidFill>
                      <a:srgbClr val="B4EBAD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13" name="Freeform 13"/>
                    <p:cNvSpPr>
                      <a:spLocks/>
                    </p:cNvSpPr>
                    <p:nvPr/>
                  </p:nvSpPr>
                  <p:spPr bwMode="auto">
                    <a:xfrm>
                      <a:off x="4370656" y="1909541"/>
                      <a:ext cx="965958" cy="1496005"/>
                    </a:xfrm>
                    <a:custGeom>
                      <a:avLst/>
                      <a:gdLst>
                        <a:gd name="T0" fmla="*/ 562 w 1357"/>
                        <a:gd name="T1" fmla="*/ 84 h 2015"/>
                        <a:gd name="T2" fmla="*/ 665 w 1357"/>
                        <a:gd name="T3" fmla="*/ 10 h 2015"/>
                        <a:gd name="T4" fmla="*/ 786 w 1357"/>
                        <a:gd name="T5" fmla="*/ 0 h 2015"/>
                        <a:gd name="T6" fmla="*/ 824 w 1357"/>
                        <a:gd name="T7" fmla="*/ 66 h 2015"/>
                        <a:gd name="T8" fmla="*/ 824 w 1357"/>
                        <a:gd name="T9" fmla="*/ 132 h 2015"/>
                        <a:gd name="T10" fmla="*/ 796 w 1357"/>
                        <a:gd name="T11" fmla="*/ 216 h 2015"/>
                        <a:gd name="T12" fmla="*/ 842 w 1357"/>
                        <a:gd name="T13" fmla="*/ 263 h 2015"/>
                        <a:gd name="T14" fmla="*/ 1021 w 1357"/>
                        <a:gd name="T15" fmla="*/ 225 h 2015"/>
                        <a:gd name="T16" fmla="*/ 1114 w 1357"/>
                        <a:gd name="T17" fmla="*/ 263 h 2015"/>
                        <a:gd name="T18" fmla="*/ 1170 w 1357"/>
                        <a:gd name="T19" fmla="*/ 375 h 2015"/>
                        <a:gd name="T20" fmla="*/ 1236 w 1357"/>
                        <a:gd name="T21" fmla="*/ 516 h 2015"/>
                        <a:gd name="T22" fmla="*/ 1357 w 1357"/>
                        <a:gd name="T23" fmla="*/ 638 h 2015"/>
                        <a:gd name="T24" fmla="*/ 1251 w 1357"/>
                        <a:gd name="T25" fmla="*/ 828 h 2015"/>
                        <a:gd name="T26" fmla="*/ 1245 w 1357"/>
                        <a:gd name="T27" fmla="*/ 975 h 2015"/>
                        <a:gd name="T28" fmla="*/ 1158 w 1357"/>
                        <a:gd name="T29" fmla="*/ 1022 h 2015"/>
                        <a:gd name="T30" fmla="*/ 1150 w 1357"/>
                        <a:gd name="T31" fmla="*/ 1232 h 2015"/>
                        <a:gd name="T32" fmla="*/ 1049 w 1357"/>
                        <a:gd name="T33" fmla="*/ 1304 h 2015"/>
                        <a:gd name="T34" fmla="*/ 969 w 1357"/>
                        <a:gd name="T35" fmla="*/ 1493 h 2015"/>
                        <a:gd name="T36" fmla="*/ 1032 w 1357"/>
                        <a:gd name="T37" fmla="*/ 1679 h 2015"/>
                        <a:gd name="T38" fmla="*/ 1030 w 1357"/>
                        <a:gd name="T39" fmla="*/ 1809 h 2015"/>
                        <a:gd name="T40" fmla="*/ 973 w 1357"/>
                        <a:gd name="T41" fmla="*/ 1921 h 2015"/>
                        <a:gd name="T42" fmla="*/ 964 w 1357"/>
                        <a:gd name="T43" fmla="*/ 2015 h 2015"/>
                        <a:gd name="T44" fmla="*/ 749 w 1357"/>
                        <a:gd name="T45" fmla="*/ 1968 h 2015"/>
                        <a:gd name="T46" fmla="*/ 609 w 1357"/>
                        <a:gd name="T47" fmla="*/ 1959 h 2015"/>
                        <a:gd name="T48" fmla="*/ 347 w 1357"/>
                        <a:gd name="T49" fmla="*/ 1894 h 2015"/>
                        <a:gd name="T50" fmla="*/ 178 w 1357"/>
                        <a:gd name="T51" fmla="*/ 1884 h 2015"/>
                        <a:gd name="T52" fmla="*/ 113 w 1357"/>
                        <a:gd name="T53" fmla="*/ 1641 h 2015"/>
                        <a:gd name="T54" fmla="*/ 28 w 1357"/>
                        <a:gd name="T55" fmla="*/ 1453 h 2015"/>
                        <a:gd name="T56" fmla="*/ 0 w 1357"/>
                        <a:gd name="T57" fmla="*/ 1303 h 2015"/>
                        <a:gd name="T58" fmla="*/ 122 w 1357"/>
                        <a:gd name="T59" fmla="*/ 1059 h 2015"/>
                        <a:gd name="T60" fmla="*/ 122 w 1357"/>
                        <a:gd name="T61" fmla="*/ 862 h 2015"/>
                        <a:gd name="T62" fmla="*/ 94 w 1357"/>
                        <a:gd name="T63" fmla="*/ 778 h 2015"/>
                        <a:gd name="T64" fmla="*/ 337 w 1357"/>
                        <a:gd name="T65" fmla="*/ 563 h 2015"/>
                        <a:gd name="T66" fmla="*/ 524 w 1357"/>
                        <a:gd name="T67" fmla="*/ 310 h 2015"/>
                        <a:gd name="T68" fmla="*/ 560 w 1357"/>
                        <a:gd name="T69" fmla="*/ 129 h 2015"/>
                        <a:gd name="T70" fmla="*/ 562 w 1357"/>
                        <a:gd name="T71" fmla="*/ 84 h 20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</a:cxnLst>
                      <a:rect l="0" t="0" r="r" b="b"/>
                      <a:pathLst>
                        <a:path w="1357" h="2015">
                          <a:moveTo>
                            <a:pt x="562" y="84"/>
                          </a:moveTo>
                          <a:lnTo>
                            <a:pt x="665" y="10"/>
                          </a:lnTo>
                          <a:lnTo>
                            <a:pt x="786" y="0"/>
                          </a:lnTo>
                          <a:lnTo>
                            <a:pt x="824" y="66"/>
                          </a:lnTo>
                          <a:lnTo>
                            <a:pt x="824" y="132"/>
                          </a:lnTo>
                          <a:lnTo>
                            <a:pt x="796" y="216"/>
                          </a:lnTo>
                          <a:lnTo>
                            <a:pt x="842" y="263"/>
                          </a:lnTo>
                          <a:lnTo>
                            <a:pt x="1021" y="225"/>
                          </a:lnTo>
                          <a:lnTo>
                            <a:pt x="1114" y="263"/>
                          </a:lnTo>
                          <a:lnTo>
                            <a:pt x="1170" y="375"/>
                          </a:lnTo>
                          <a:lnTo>
                            <a:pt x="1236" y="516"/>
                          </a:lnTo>
                          <a:lnTo>
                            <a:pt x="1357" y="638"/>
                          </a:lnTo>
                          <a:lnTo>
                            <a:pt x="1251" y="828"/>
                          </a:lnTo>
                          <a:lnTo>
                            <a:pt x="1245" y="975"/>
                          </a:lnTo>
                          <a:lnTo>
                            <a:pt x="1158" y="1022"/>
                          </a:lnTo>
                          <a:lnTo>
                            <a:pt x="1150" y="1232"/>
                          </a:lnTo>
                          <a:lnTo>
                            <a:pt x="1049" y="1304"/>
                          </a:lnTo>
                          <a:lnTo>
                            <a:pt x="969" y="1493"/>
                          </a:lnTo>
                          <a:lnTo>
                            <a:pt x="1032" y="1679"/>
                          </a:lnTo>
                          <a:lnTo>
                            <a:pt x="1030" y="1809"/>
                          </a:lnTo>
                          <a:lnTo>
                            <a:pt x="973" y="1921"/>
                          </a:lnTo>
                          <a:lnTo>
                            <a:pt x="964" y="2015"/>
                          </a:lnTo>
                          <a:lnTo>
                            <a:pt x="749" y="1968"/>
                          </a:lnTo>
                          <a:lnTo>
                            <a:pt x="609" y="1959"/>
                          </a:lnTo>
                          <a:lnTo>
                            <a:pt x="347" y="1894"/>
                          </a:lnTo>
                          <a:cubicBezTo>
                            <a:pt x="178" y="1875"/>
                            <a:pt x="178" y="1819"/>
                            <a:pt x="178" y="1884"/>
                          </a:cubicBezTo>
                          <a:lnTo>
                            <a:pt x="113" y="1641"/>
                          </a:lnTo>
                          <a:lnTo>
                            <a:pt x="28" y="1453"/>
                          </a:lnTo>
                          <a:lnTo>
                            <a:pt x="0" y="1303"/>
                          </a:lnTo>
                          <a:lnTo>
                            <a:pt x="122" y="1059"/>
                          </a:lnTo>
                          <a:lnTo>
                            <a:pt x="122" y="862"/>
                          </a:lnTo>
                          <a:lnTo>
                            <a:pt x="94" y="778"/>
                          </a:lnTo>
                          <a:lnTo>
                            <a:pt x="337" y="563"/>
                          </a:lnTo>
                          <a:lnTo>
                            <a:pt x="524" y="310"/>
                          </a:lnTo>
                          <a:lnTo>
                            <a:pt x="560" y="129"/>
                          </a:lnTo>
                          <a:lnTo>
                            <a:pt x="562" y="84"/>
                          </a:lnTo>
                          <a:close/>
                        </a:path>
                      </a:pathLst>
                    </a:custGeom>
                    <a:solidFill>
                      <a:srgbClr val="FF99CC"/>
                    </a:solidFill>
                    <a:ln w="19050" cmpd="sng">
                      <a:solidFill>
                        <a:schemeClr val="bg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14" name="Freeform 14"/>
                    <p:cNvSpPr>
                      <a:spLocks/>
                    </p:cNvSpPr>
                    <p:nvPr/>
                  </p:nvSpPr>
                  <p:spPr bwMode="auto">
                    <a:xfrm>
                      <a:off x="5040492" y="2472306"/>
                      <a:ext cx="611465" cy="1015650"/>
                    </a:xfrm>
                    <a:custGeom>
                      <a:avLst/>
                      <a:gdLst>
                        <a:gd name="T0" fmla="*/ 309 w 859"/>
                        <a:gd name="T1" fmla="*/ 57 h 1368"/>
                        <a:gd name="T2" fmla="*/ 386 w 859"/>
                        <a:gd name="T3" fmla="*/ 95 h 1368"/>
                        <a:gd name="T4" fmla="*/ 492 w 859"/>
                        <a:gd name="T5" fmla="*/ 76 h 1368"/>
                        <a:gd name="T6" fmla="*/ 531 w 859"/>
                        <a:gd name="T7" fmla="*/ 19 h 1368"/>
                        <a:gd name="T8" fmla="*/ 695 w 859"/>
                        <a:gd name="T9" fmla="*/ 76 h 1368"/>
                        <a:gd name="T10" fmla="*/ 859 w 859"/>
                        <a:gd name="T11" fmla="*/ 0 h 1368"/>
                        <a:gd name="T12" fmla="*/ 849 w 859"/>
                        <a:gd name="T13" fmla="*/ 161 h 1368"/>
                        <a:gd name="T14" fmla="*/ 762 w 859"/>
                        <a:gd name="T15" fmla="*/ 255 h 1368"/>
                        <a:gd name="T16" fmla="*/ 762 w 859"/>
                        <a:gd name="T17" fmla="*/ 350 h 1368"/>
                        <a:gd name="T18" fmla="*/ 599 w 859"/>
                        <a:gd name="T19" fmla="*/ 878 h 1368"/>
                        <a:gd name="T20" fmla="*/ 656 w 859"/>
                        <a:gd name="T21" fmla="*/ 887 h 1368"/>
                        <a:gd name="T22" fmla="*/ 599 w 859"/>
                        <a:gd name="T23" fmla="*/ 1047 h 1368"/>
                        <a:gd name="T24" fmla="*/ 627 w 859"/>
                        <a:gd name="T25" fmla="*/ 1189 h 1368"/>
                        <a:gd name="T26" fmla="*/ 560 w 859"/>
                        <a:gd name="T27" fmla="*/ 1151 h 1368"/>
                        <a:gd name="T28" fmla="*/ 435 w 859"/>
                        <a:gd name="T29" fmla="*/ 1368 h 1368"/>
                        <a:gd name="T30" fmla="*/ 357 w 859"/>
                        <a:gd name="T31" fmla="*/ 1349 h 1368"/>
                        <a:gd name="T32" fmla="*/ 300 w 859"/>
                        <a:gd name="T33" fmla="*/ 1274 h 1368"/>
                        <a:gd name="T34" fmla="*/ 87 w 859"/>
                        <a:gd name="T35" fmla="*/ 1283 h 1368"/>
                        <a:gd name="T36" fmla="*/ 0 w 859"/>
                        <a:gd name="T37" fmla="*/ 1265 h 1368"/>
                        <a:gd name="T38" fmla="*/ 0 w 859"/>
                        <a:gd name="T39" fmla="*/ 1180 h 1368"/>
                        <a:gd name="T40" fmla="*/ 77 w 859"/>
                        <a:gd name="T41" fmla="*/ 1029 h 1368"/>
                        <a:gd name="T42" fmla="*/ 87 w 859"/>
                        <a:gd name="T43" fmla="*/ 906 h 1368"/>
                        <a:gd name="T44" fmla="*/ 30 w 859"/>
                        <a:gd name="T45" fmla="*/ 736 h 1368"/>
                        <a:gd name="T46" fmla="*/ 106 w 859"/>
                        <a:gd name="T47" fmla="*/ 548 h 1368"/>
                        <a:gd name="T48" fmla="*/ 203 w 859"/>
                        <a:gd name="T49" fmla="*/ 463 h 1368"/>
                        <a:gd name="T50" fmla="*/ 222 w 859"/>
                        <a:gd name="T51" fmla="*/ 255 h 1368"/>
                        <a:gd name="T52" fmla="*/ 300 w 859"/>
                        <a:gd name="T53" fmla="*/ 208 h 1368"/>
                        <a:gd name="T54" fmla="*/ 309 w 859"/>
                        <a:gd name="T55" fmla="*/ 57 h 136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</a:cxnLst>
                      <a:rect l="0" t="0" r="r" b="b"/>
                      <a:pathLst>
                        <a:path w="859" h="1368">
                          <a:moveTo>
                            <a:pt x="309" y="57"/>
                          </a:moveTo>
                          <a:lnTo>
                            <a:pt x="386" y="95"/>
                          </a:lnTo>
                          <a:lnTo>
                            <a:pt x="492" y="76"/>
                          </a:lnTo>
                          <a:lnTo>
                            <a:pt x="531" y="19"/>
                          </a:lnTo>
                          <a:lnTo>
                            <a:pt x="695" y="76"/>
                          </a:lnTo>
                          <a:lnTo>
                            <a:pt x="859" y="0"/>
                          </a:lnTo>
                          <a:lnTo>
                            <a:pt x="849" y="161"/>
                          </a:lnTo>
                          <a:lnTo>
                            <a:pt x="762" y="255"/>
                          </a:lnTo>
                          <a:lnTo>
                            <a:pt x="762" y="350"/>
                          </a:lnTo>
                          <a:lnTo>
                            <a:pt x="599" y="878"/>
                          </a:lnTo>
                          <a:lnTo>
                            <a:pt x="656" y="887"/>
                          </a:lnTo>
                          <a:lnTo>
                            <a:pt x="599" y="1047"/>
                          </a:lnTo>
                          <a:lnTo>
                            <a:pt x="627" y="1189"/>
                          </a:lnTo>
                          <a:lnTo>
                            <a:pt x="560" y="1151"/>
                          </a:lnTo>
                          <a:lnTo>
                            <a:pt x="435" y="1368"/>
                          </a:lnTo>
                          <a:lnTo>
                            <a:pt x="357" y="1349"/>
                          </a:lnTo>
                          <a:lnTo>
                            <a:pt x="300" y="1274"/>
                          </a:lnTo>
                          <a:lnTo>
                            <a:pt x="87" y="1283"/>
                          </a:lnTo>
                          <a:lnTo>
                            <a:pt x="0" y="1265"/>
                          </a:lnTo>
                          <a:lnTo>
                            <a:pt x="0" y="1180"/>
                          </a:lnTo>
                          <a:lnTo>
                            <a:pt x="77" y="1029"/>
                          </a:lnTo>
                          <a:lnTo>
                            <a:pt x="87" y="906"/>
                          </a:lnTo>
                          <a:lnTo>
                            <a:pt x="30" y="736"/>
                          </a:lnTo>
                          <a:lnTo>
                            <a:pt x="106" y="548"/>
                          </a:lnTo>
                          <a:lnTo>
                            <a:pt x="203" y="463"/>
                          </a:lnTo>
                          <a:lnTo>
                            <a:pt x="222" y="255"/>
                          </a:lnTo>
                          <a:lnTo>
                            <a:pt x="300" y="208"/>
                          </a:lnTo>
                          <a:lnTo>
                            <a:pt x="309" y="57"/>
                          </a:lnTo>
                          <a:close/>
                        </a:path>
                      </a:pathLst>
                    </a:custGeom>
                    <a:solidFill>
                      <a:srgbClr val="FF99CC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15" name="Freeform 15"/>
                    <p:cNvSpPr>
                      <a:spLocks/>
                    </p:cNvSpPr>
                    <p:nvPr/>
                  </p:nvSpPr>
                  <p:spPr bwMode="auto">
                    <a:xfrm>
                      <a:off x="3621096" y="3172422"/>
                      <a:ext cx="1511222" cy="562765"/>
                    </a:xfrm>
                    <a:custGeom>
                      <a:avLst/>
                      <a:gdLst>
                        <a:gd name="T0" fmla="*/ 84 w 2123"/>
                        <a:gd name="T1" fmla="*/ 18 h 758"/>
                        <a:gd name="T2" fmla="*/ 19 w 2123"/>
                        <a:gd name="T3" fmla="*/ 65 h 758"/>
                        <a:gd name="T4" fmla="*/ 0 w 2123"/>
                        <a:gd name="T5" fmla="*/ 323 h 758"/>
                        <a:gd name="T6" fmla="*/ 140 w 2123"/>
                        <a:gd name="T7" fmla="*/ 573 h 758"/>
                        <a:gd name="T8" fmla="*/ 550 w 2123"/>
                        <a:gd name="T9" fmla="*/ 573 h 758"/>
                        <a:gd name="T10" fmla="*/ 904 w 2123"/>
                        <a:gd name="T11" fmla="*/ 582 h 758"/>
                        <a:gd name="T12" fmla="*/ 1118 w 2123"/>
                        <a:gd name="T13" fmla="*/ 610 h 758"/>
                        <a:gd name="T14" fmla="*/ 1509 w 2123"/>
                        <a:gd name="T15" fmla="*/ 656 h 758"/>
                        <a:gd name="T16" fmla="*/ 1695 w 2123"/>
                        <a:gd name="T17" fmla="*/ 684 h 758"/>
                        <a:gd name="T18" fmla="*/ 1928 w 2123"/>
                        <a:gd name="T19" fmla="*/ 739 h 758"/>
                        <a:gd name="T20" fmla="*/ 2003 w 2123"/>
                        <a:gd name="T21" fmla="*/ 758 h 758"/>
                        <a:gd name="T22" fmla="*/ 2021 w 2123"/>
                        <a:gd name="T23" fmla="*/ 591 h 758"/>
                        <a:gd name="T24" fmla="*/ 2040 w 2123"/>
                        <a:gd name="T25" fmla="*/ 536 h 758"/>
                        <a:gd name="T26" fmla="*/ 2123 w 2123"/>
                        <a:gd name="T27" fmla="*/ 333 h 758"/>
                        <a:gd name="T28" fmla="*/ 1788 w 2123"/>
                        <a:gd name="T29" fmla="*/ 259 h 758"/>
                        <a:gd name="T30" fmla="*/ 1668 w 2123"/>
                        <a:gd name="T31" fmla="*/ 259 h 758"/>
                        <a:gd name="T32" fmla="*/ 1248 w 2123"/>
                        <a:gd name="T33" fmla="*/ 148 h 758"/>
                        <a:gd name="T34" fmla="*/ 1155 w 2123"/>
                        <a:gd name="T35" fmla="*/ 185 h 758"/>
                        <a:gd name="T36" fmla="*/ 960 w 2123"/>
                        <a:gd name="T37" fmla="*/ 92 h 758"/>
                        <a:gd name="T38" fmla="*/ 811 w 2123"/>
                        <a:gd name="T39" fmla="*/ 185 h 758"/>
                        <a:gd name="T40" fmla="*/ 476 w 2123"/>
                        <a:gd name="T41" fmla="*/ 185 h 758"/>
                        <a:gd name="T42" fmla="*/ 401 w 2123"/>
                        <a:gd name="T43" fmla="*/ 129 h 758"/>
                        <a:gd name="T44" fmla="*/ 121 w 2123"/>
                        <a:gd name="T45" fmla="*/ 92 h 758"/>
                        <a:gd name="T46" fmla="*/ 150 w 2123"/>
                        <a:gd name="T47" fmla="*/ 0 h 758"/>
                        <a:gd name="T48" fmla="*/ 84 w 2123"/>
                        <a:gd name="T49" fmla="*/ 18 h 75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</a:cxnLst>
                      <a:rect l="0" t="0" r="r" b="b"/>
                      <a:pathLst>
                        <a:path w="2123" h="758">
                          <a:moveTo>
                            <a:pt x="84" y="18"/>
                          </a:moveTo>
                          <a:lnTo>
                            <a:pt x="19" y="65"/>
                          </a:lnTo>
                          <a:lnTo>
                            <a:pt x="0" y="323"/>
                          </a:lnTo>
                          <a:lnTo>
                            <a:pt x="140" y="573"/>
                          </a:lnTo>
                          <a:lnTo>
                            <a:pt x="550" y="573"/>
                          </a:lnTo>
                          <a:lnTo>
                            <a:pt x="904" y="582"/>
                          </a:lnTo>
                          <a:lnTo>
                            <a:pt x="1118" y="610"/>
                          </a:lnTo>
                          <a:lnTo>
                            <a:pt x="1509" y="656"/>
                          </a:lnTo>
                          <a:lnTo>
                            <a:pt x="1695" y="684"/>
                          </a:lnTo>
                          <a:lnTo>
                            <a:pt x="1928" y="739"/>
                          </a:lnTo>
                          <a:lnTo>
                            <a:pt x="2003" y="758"/>
                          </a:lnTo>
                          <a:lnTo>
                            <a:pt x="2021" y="591"/>
                          </a:lnTo>
                          <a:lnTo>
                            <a:pt x="2040" y="536"/>
                          </a:lnTo>
                          <a:lnTo>
                            <a:pt x="2123" y="333"/>
                          </a:lnTo>
                          <a:lnTo>
                            <a:pt x="1788" y="259"/>
                          </a:lnTo>
                          <a:lnTo>
                            <a:pt x="1668" y="259"/>
                          </a:lnTo>
                          <a:lnTo>
                            <a:pt x="1248" y="148"/>
                          </a:lnTo>
                          <a:lnTo>
                            <a:pt x="1155" y="185"/>
                          </a:lnTo>
                          <a:lnTo>
                            <a:pt x="960" y="92"/>
                          </a:lnTo>
                          <a:lnTo>
                            <a:pt x="811" y="185"/>
                          </a:lnTo>
                          <a:lnTo>
                            <a:pt x="476" y="185"/>
                          </a:lnTo>
                          <a:lnTo>
                            <a:pt x="401" y="129"/>
                          </a:lnTo>
                          <a:lnTo>
                            <a:pt x="121" y="92"/>
                          </a:lnTo>
                          <a:lnTo>
                            <a:pt x="150" y="0"/>
                          </a:lnTo>
                          <a:lnTo>
                            <a:pt x="84" y="18"/>
                          </a:lnTo>
                          <a:close/>
                        </a:path>
                      </a:pathLst>
                    </a:custGeom>
                    <a:solidFill>
                      <a:srgbClr val="FF99CC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16" name="Freeform 16"/>
                    <p:cNvSpPr>
                      <a:spLocks/>
                    </p:cNvSpPr>
                    <p:nvPr/>
                  </p:nvSpPr>
                  <p:spPr bwMode="auto">
                    <a:xfrm>
                      <a:off x="1976761" y="3229589"/>
                      <a:ext cx="971652" cy="1040151"/>
                    </a:xfrm>
                    <a:custGeom>
                      <a:avLst/>
                      <a:gdLst>
                        <a:gd name="T0" fmla="*/ 130 w 1365"/>
                        <a:gd name="T1" fmla="*/ 585 h 1401"/>
                        <a:gd name="T2" fmla="*/ 0 w 1365"/>
                        <a:gd name="T3" fmla="*/ 220 h 1401"/>
                        <a:gd name="T4" fmla="*/ 125 w 1365"/>
                        <a:gd name="T5" fmla="*/ 90 h 1401"/>
                        <a:gd name="T6" fmla="*/ 275 w 1365"/>
                        <a:gd name="T7" fmla="*/ 0 h 1401"/>
                        <a:gd name="T8" fmla="*/ 420 w 1365"/>
                        <a:gd name="T9" fmla="*/ 71 h 1401"/>
                        <a:gd name="T10" fmla="*/ 553 w 1365"/>
                        <a:gd name="T11" fmla="*/ 34 h 1401"/>
                        <a:gd name="T12" fmla="*/ 615 w 1365"/>
                        <a:gd name="T13" fmla="*/ 240 h 1401"/>
                        <a:gd name="T14" fmla="*/ 755 w 1365"/>
                        <a:gd name="T15" fmla="*/ 315 h 1401"/>
                        <a:gd name="T16" fmla="*/ 830 w 1365"/>
                        <a:gd name="T17" fmla="*/ 255 h 1401"/>
                        <a:gd name="T18" fmla="*/ 890 w 1365"/>
                        <a:gd name="T19" fmla="*/ 175 h 1401"/>
                        <a:gd name="T20" fmla="*/ 975 w 1365"/>
                        <a:gd name="T21" fmla="*/ 175 h 1401"/>
                        <a:gd name="T22" fmla="*/ 1085 w 1365"/>
                        <a:gd name="T23" fmla="*/ 250 h 1401"/>
                        <a:gd name="T24" fmla="*/ 990 w 1365"/>
                        <a:gd name="T25" fmla="*/ 250 h 1401"/>
                        <a:gd name="T26" fmla="*/ 960 w 1365"/>
                        <a:gd name="T27" fmla="*/ 325 h 1401"/>
                        <a:gd name="T28" fmla="*/ 1074 w 1365"/>
                        <a:gd name="T29" fmla="*/ 425 h 1401"/>
                        <a:gd name="T30" fmla="*/ 930 w 1365"/>
                        <a:gd name="T31" fmla="*/ 635 h 1401"/>
                        <a:gd name="T32" fmla="*/ 1005 w 1365"/>
                        <a:gd name="T33" fmla="*/ 695 h 1401"/>
                        <a:gd name="T34" fmla="*/ 1122 w 1365"/>
                        <a:gd name="T35" fmla="*/ 630 h 1401"/>
                        <a:gd name="T36" fmla="*/ 1198 w 1365"/>
                        <a:gd name="T37" fmla="*/ 704 h 1401"/>
                        <a:gd name="T38" fmla="*/ 1264 w 1365"/>
                        <a:gd name="T39" fmla="*/ 816 h 1401"/>
                        <a:gd name="T40" fmla="*/ 1365 w 1365"/>
                        <a:gd name="T41" fmla="*/ 800 h 1401"/>
                        <a:gd name="T42" fmla="*/ 1365 w 1365"/>
                        <a:gd name="T43" fmla="*/ 1010 h 1401"/>
                        <a:gd name="T44" fmla="*/ 885 w 1365"/>
                        <a:gd name="T45" fmla="*/ 1225 h 1401"/>
                        <a:gd name="T46" fmla="*/ 619 w 1365"/>
                        <a:gd name="T47" fmla="*/ 1383 h 1401"/>
                        <a:gd name="T48" fmla="*/ 486 w 1365"/>
                        <a:gd name="T49" fmla="*/ 1401 h 1401"/>
                        <a:gd name="T50" fmla="*/ 249 w 1365"/>
                        <a:gd name="T51" fmla="*/ 900 h 1401"/>
                        <a:gd name="T52" fmla="*/ 130 w 1365"/>
                        <a:gd name="T53" fmla="*/ 585 h 140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</a:cxnLst>
                      <a:rect l="0" t="0" r="r" b="b"/>
                      <a:pathLst>
                        <a:path w="1365" h="1401">
                          <a:moveTo>
                            <a:pt x="130" y="585"/>
                          </a:moveTo>
                          <a:lnTo>
                            <a:pt x="0" y="220"/>
                          </a:lnTo>
                          <a:lnTo>
                            <a:pt x="125" y="90"/>
                          </a:lnTo>
                          <a:lnTo>
                            <a:pt x="275" y="0"/>
                          </a:lnTo>
                          <a:lnTo>
                            <a:pt x="420" y="71"/>
                          </a:lnTo>
                          <a:lnTo>
                            <a:pt x="553" y="34"/>
                          </a:lnTo>
                          <a:lnTo>
                            <a:pt x="615" y="240"/>
                          </a:lnTo>
                          <a:lnTo>
                            <a:pt x="755" y="315"/>
                          </a:lnTo>
                          <a:lnTo>
                            <a:pt x="830" y="255"/>
                          </a:lnTo>
                          <a:lnTo>
                            <a:pt x="890" y="175"/>
                          </a:lnTo>
                          <a:lnTo>
                            <a:pt x="975" y="175"/>
                          </a:lnTo>
                          <a:lnTo>
                            <a:pt x="1085" y="250"/>
                          </a:lnTo>
                          <a:lnTo>
                            <a:pt x="990" y="250"/>
                          </a:lnTo>
                          <a:lnTo>
                            <a:pt x="960" y="325"/>
                          </a:lnTo>
                          <a:lnTo>
                            <a:pt x="1074" y="425"/>
                          </a:lnTo>
                          <a:lnTo>
                            <a:pt x="930" y="635"/>
                          </a:lnTo>
                          <a:lnTo>
                            <a:pt x="1005" y="695"/>
                          </a:lnTo>
                          <a:lnTo>
                            <a:pt x="1122" y="630"/>
                          </a:lnTo>
                          <a:lnTo>
                            <a:pt x="1198" y="704"/>
                          </a:lnTo>
                          <a:lnTo>
                            <a:pt x="1264" y="816"/>
                          </a:lnTo>
                          <a:lnTo>
                            <a:pt x="1365" y="800"/>
                          </a:lnTo>
                          <a:lnTo>
                            <a:pt x="1365" y="1010"/>
                          </a:lnTo>
                          <a:lnTo>
                            <a:pt x="885" y="1225"/>
                          </a:lnTo>
                          <a:lnTo>
                            <a:pt x="619" y="1383"/>
                          </a:lnTo>
                          <a:lnTo>
                            <a:pt x="486" y="1401"/>
                          </a:lnTo>
                          <a:lnTo>
                            <a:pt x="249" y="900"/>
                          </a:lnTo>
                          <a:lnTo>
                            <a:pt x="130" y="585"/>
                          </a:lnTo>
                          <a:close/>
                        </a:path>
                      </a:pathLst>
                    </a:cu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17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1832259" y="2562141"/>
                      <a:ext cx="565196" cy="638494"/>
                    </a:xfrm>
                    <a:custGeom>
                      <a:avLst/>
                      <a:gdLst>
                        <a:gd name="T0" fmla="*/ 0 w 794"/>
                        <a:gd name="T1" fmla="*/ 272 h 860"/>
                        <a:gd name="T2" fmla="*/ 388 w 794"/>
                        <a:gd name="T3" fmla="*/ 0 h 860"/>
                        <a:gd name="T4" fmla="*/ 463 w 794"/>
                        <a:gd name="T5" fmla="*/ 47 h 860"/>
                        <a:gd name="T6" fmla="*/ 595 w 794"/>
                        <a:gd name="T7" fmla="*/ 57 h 860"/>
                        <a:gd name="T8" fmla="*/ 737 w 794"/>
                        <a:gd name="T9" fmla="*/ 57 h 860"/>
                        <a:gd name="T10" fmla="*/ 794 w 794"/>
                        <a:gd name="T11" fmla="*/ 188 h 860"/>
                        <a:gd name="T12" fmla="*/ 783 w 794"/>
                        <a:gd name="T13" fmla="*/ 274 h 860"/>
                        <a:gd name="T14" fmla="*/ 493 w 794"/>
                        <a:gd name="T15" fmla="*/ 287 h 860"/>
                        <a:gd name="T16" fmla="*/ 476 w 794"/>
                        <a:gd name="T17" fmla="*/ 401 h 860"/>
                        <a:gd name="T18" fmla="*/ 539 w 794"/>
                        <a:gd name="T19" fmla="*/ 468 h 860"/>
                        <a:gd name="T20" fmla="*/ 586 w 794"/>
                        <a:gd name="T21" fmla="*/ 514 h 860"/>
                        <a:gd name="T22" fmla="*/ 743 w 794"/>
                        <a:gd name="T23" fmla="*/ 527 h 860"/>
                        <a:gd name="T24" fmla="*/ 777 w 794"/>
                        <a:gd name="T25" fmla="*/ 573 h 860"/>
                        <a:gd name="T26" fmla="*/ 794 w 794"/>
                        <a:gd name="T27" fmla="*/ 611 h 860"/>
                        <a:gd name="T28" fmla="*/ 659 w 794"/>
                        <a:gd name="T29" fmla="*/ 717 h 860"/>
                        <a:gd name="T30" fmla="*/ 495 w 794"/>
                        <a:gd name="T31" fmla="*/ 712 h 860"/>
                        <a:gd name="T32" fmla="*/ 388 w 794"/>
                        <a:gd name="T33" fmla="*/ 739 h 860"/>
                        <a:gd name="T34" fmla="*/ 128 w 794"/>
                        <a:gd name="T35" fmla="*/ 860 h 860"/>
                        <a:gd name="T36" fmla="*/ 107 w 794"/>
                        <a:gd name="T37" fmla="*/ 759 h 860"/>
                        <a:gd name="T38" fmla="*/ 84 w 794"/>
                        <a:gd name="T39" fmla="*/ 519 h 860"/>
                        <a:gd name="T40" fmla="*/ 95 w 794"/>
                        <a:gd name="T41" fmla="*/ 430 h 860"/>
                        <a:gd name="T42" fmla="*/ 0 w 794"/>
                        <a:gd name="T43" fmla="*/ 272 h 8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794" h="860">
                          <a:moveTo>
                            <a:pt x="0" y="272"/>
                          </a:moveTo>
                          <a:lnTo>
                            <a:pt x="388" y="0"/>
                          </a:lnTo>
                          <a:lnTo>
                            <a:pt x="463" y="47"/>
                          </a:lnTo>
                          <a:lnTo>
                            <a:pt x="595" y="57"/>
                          </a:lnTo>
                          <a:lnTo>
                            <a:pt x="737" y="57"/>
                          </a:lnTo>
                          <a:lnTo>
                            <a:pt x="794" y="188"/>
                          </a:lnTo>
                          <a:lnTo>
                            <a:pt x="783" y="274"/>
                          </a:lnTo>
                          <a:lnTo>
                            <a:pt x="493" y="287"/>
                          </a:lnTo>
                          <a:lnTo>
                            <a:pt x="476" y="401"/>
                          </a:lnTo>
                          <a:lnTo>
                            <a:pt x="539" y="468"/>
                          </a:lnTo>
                          <a:lnTo>
                            <a:pt x="586" y="514"/>
                          </a:lnTo>
                          <a:lnTo>
                            <a:pt x="743" y="527"/>
                          </a:lnTo>
                          <a:lnTo>
                            <a:pt x="777" y="573"/>
                          </a:lnTo>
                          <a:lnTo>
                            <a:pt x="794" y="611"/>
                          </a:lnTo>
                          <a:lnTo>
                            <a:pt x="659" y="717"/>
                          </a:lnTo>
                          <a:lnTo>
                            <a:pt x="495" y="712"/>
                          </a:lnTo>
                          <a:lnTo>
                            <a:pt x="388" y="739"/>
                          </a:lnTo>
                          <a:lnTo>
                            <a:pt x="128" y="860"/>
                          </a:lnTo>
                          <a:lnTo>
                            <a:pt x="107" y="759"/>
                          </a:lnTo>
                          <a:lnTo>
                            <a:pt x="84" y="519"/>
                          </a:lnTo>
                          <a:lnTo>
                            <a:pt x="95" y="430"/>
                          </a:lnTo>
                          <a:lnTo>
                            <a:pt x="0" y="272"/>
                          </a:lnTo>
                          <a:close/>
                        </a:path>
                      </a:pathLst>
                    </a:custGeom>
                    <a:solidFill>
                      <a:srgbClr val="A7E17F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18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1925509" y="3014283"/>
                      <a:ext cx="1195880" cy="439521"/>
                    </a:xfrm>
                    <a:custGeom>
                      <a:avLst/>
                      <a:gdLst>
                        <a:gd name="T0" fmla="*/ 662 w 1680"/>
                        <a:gd name="T1" fmla="*/ 0 h 592"/>
                        <a:gd name="T2" fmla="*/ 682 w 1680"/>
                        <a:gd name="T3" fmla="*/ 95 h 592"/>
                        <a:gd name="T4" fmla="*/ 1139 w 1680"/>
                        <a:gd name="T5" fmla="*/ 141 h 592"/>
                        <a:gd name="T6" fmla="*/ 1467 w 1680"/>
                        <a:gd name="T7" fmla="*/ 170 h 592"/>
                        <a:gd name="T8" fmla="*/ 1680 w 1680"/>
                        <a:gd name="T9" fmla="*/ 242 h 592"/>
                        <a:gd name="T10" fmla="*/ 1680 w 1680"/>
                        <a:gd name="T11" fmla="*/ 452 h 592"/>
                        <a:gd name="T12" fmla="*/ 1502 w 1680"/>
                        <a:gd name="T13" fmla="*/ 515 h 592"/>
                        <a:gd name="T14" fmla="*/ 1392 w 1680"/>
                        <a:gd name="T15" fmla="*/ 430 h 592"/>
                        <a:gd name="T16" fmla="*/ 1207 w 1680"/>
                        <a:gd name="T17" fmla="*/ 420 h 592"/>
                        <a:gd name="T18" fmla="*/ 1157 w 1680"/>
                        <a:gd name="T19" fmla="*/ 555 h 592"/>
                        <a:gd name="T20" fmla="*/ 1037 w 1680"/>
                        <a:gd name="T21" fmla="*/ 462 h 592"/>
                        <a:gd name="T22" fmla="*/ 957 w 1680"/>
                        <a:gd name="T23" fmla="*/ 465 h 592"/>
                        <a:gd name="T24" fmla="*/ 869 w 1680"/>
                        <a:gd name="T25" fmla="*/ 582 h 592"/>
                        <a:gd name="T26" fmla="*/ 794 w 1680"/>
                        <a:gd name="T27" fmla="*/ 592 h 592"/>
                        <a:gd name="T28" fmla="*/ 692 w 1680"/>
                        <a:gd name="T29" fmla="*/ 542 h 592"/>
                        <a:gd name="T30" fmla="*/ 626 w 1680"/>
                        <a:gd name="T31" fmla="*/ 332 h 592"/>
                        <a:gd name="T32" fmla="*/ 505 w 1680"/>
                        <a:gd name="T33" fmla="*/ 362 h 592"/>
                        <a:gd name="T34" fmla="*/ 342 w 1680"/>
                        <a:gd name="T35" fmla="*/ 295 h 592"/>
                        <a:gd name="T36" fmla="*/ 197 w 1680"/>
                        <a:gd name="T37" fmla="*/ 375 h 592"/>
                        <a:gd name="T38" fmla="*/ 62 w 1680"/>
                        <a:gd name="T39" fmla="*/ 520 h 592"/>
                        <a:gd name="T40" fmla="*/ 37 w 1680"/>
                        <a:gd name="T41" fmla="*/ 525 h 592"/>
                        <a:gd name="T42" fmla="*/ 52 w 1680"/>
                        <a:gd name="T43" fmla="*/ 345 h 592"/>
                        <a:gd name="T44" fmla="*/ 0 w 1680"/>
                        <a:gd name="T45" fmla="*/ 252 h 592"/>
                        <a:gd name="T46" fmla="*/ 271 w 1680"/>
                        <a:gd name="T47" fmla="*/ 122 h 592"/>
                        <a:gd name="T48" fmla="*/ 374 w 1680"/>
                        <a:gd name="T49" fmla="*/ 101 h 592"/>
                        <a:gd name="T50" fmla="*/ 523 w 1680"/>
                        <a:gd name="T51" fmla="*/ 111 h 592"/>
                        <a:gd name="T52" fmla="*/ 662 w 1680"/>
                        <a:gd name="T53" fmla="*/ 0 h 59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</a:cxnLst>
                      <a:rect l="0" t="0" r="r" b="b"/>
                      <a:pathLst>
                        <a:path w="1680" h="592">
                          <a:moveTo>
                            <a:pt x="662" y="0"/>
                          </a:moveTo>
                          <a:lnTo>
                            <a:pt x="682" y="95"/>
                          </a:lnTo>
                          <a:lnTo>
                            <a:pt x="1139" y="141"/>
                          </a:lnTo>
                          <a:lnTo>
                            <a:pt x="1467" y="170"/>
                          </a:lnTo>
                          <a:lnTo>
                            <a:pt x="1680" y="242"/>
                          </a:lnTo>
                          <a:lnTo>
                            <a:pt x="1680" y="452"/>
                          </a:lnTo>
                          <a:lnTo>
                            <a:pt x="1502" y="515"/>
                          </a:lnTo>
                          <a:lnTo>
                            <a:pt x="1392" y="430"/>
                          </a:lnTo>
                          <a:lnTo>
                            <a:pt x="1207" y="420"/>
                          </a:lnTo>
                          <a:lnTo>
                            <a:pt x="1157" y="555"/>
                          </a:lnTo>
                          <a:lnTo>
                            <a:pt x="1037" y="462"/>
                          </a:lnTo>
                          <a:lnTo>
                            <a:pt x="957" y="465"/>
                          </a:lnTo>
                          <a:lnTo>
                            <a:pt x="869" y="582"/>
                          </a:lnTo>
                          <a:lnTo>
                            <a:pt x="794" y="592"/>
                          </a:lnTo>
                          <a:lnTo>
                            <a:pt x="692" y="542"/>
                          </a:lnTo>
                          <a:lnTo>
                            <a:pt x="626" y="332"/>
                          </a:lnTo>
                          <a:lnTo>
                            <a:pt x="505" y="362"/>
                          </a:lnTo>
                          <a:lnTo>
                            <a:pt x="342" y="295"/>
                          </a:lnTo>
                          <a:lnTo>
                            <a:pt x="197" y="375"/>
                          </a:lnTo>
                          <a:lnTo>
                            <a:pt x="62" y="520"/>
                          </a:lnTo>
                          <a:lnTo>
                            <a:pt x="37" y="525"/>
                          </a:lnTo>
                          <a:lnTo>
                            <a:pt x="52" y="345"/>
                          </a:lnTo>
                          <a:lnTo>
                            <a:pt x="0" y="252"/>
                          </a:lnTo>
                          <a:lnTo>
                            <a:pt x="271" y="122"/>
                          </a:lnTo>
                          <a:lnTo>
                            <a:pt x="374" y="101"/>
                          </a:lnTo>
                          <a:lnTo>
                            <a:pt x="523" y="111"/>
                          </a:lnTo>
                          <a:lnTo>
                            <a:pt x="662" y="0"/>
                          </a:lnTo>
                          <a:close/>
                        </a:path>
                      </a:pathLst>
                    </a:cu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19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1670673" y="1684584"/>
                      <a:ext cx="734612" cy="1080984"/>
                    </a:xfrm>
                    <a:custGeom>
                      <a:avLst/>
                      <a:gdLst>
                        <a:gd name="T0" fmla="*/ 0 w 1032"/>
                        <a:gd name="T1" fmla="*/ 635 h 1456"/>
                        <a:gd name="T2" fmla="*/ 21 w 1032"/>
                        <a:gd name="T3" fmla="*/ 661 h 1456"/>
                        <a:gd name="T4" fmla="*/ 25 w 1032"/>
                        <a:gd name="T5" fmla="*/ 699 h 1456"/>
                        <a:gd name="T6" fmla="*/ 126 w 1032"/>
                        <a:gd name="T7" fmla="*/ 829 h 1456"/>
                        <a:gd name="T8" fmla="*/ 143 w 1032"/>
                        <a:gd name="T9" fmla="*/ 863 h 1456"/>
                        <a:gd name="T10" fmla="*/ 146 w 1032"/>
                        <a:gd name="T11" fmla="*/ 988 h 1456"/>
                        <a:gd name="T12" fmla="*/ 146 w 1032"/>
                        <a:gd name="T13" fmla="*/ 1108 h 1456"/>
                        <a:gd name="T14" fmla="*/ 189 w 1032"/>
                        <a:gd name="T15" fmla="*/ 1385 h 1456"/>
                        <a:gd name="T16" fmla="*/ 231 w 1032"/>
                        <a:gd name="T17" fmla="*/ 1456 h 1456"/>
                        <a:gd name="T18" fmla="*/ 437 w 1032"/>
                        <a:gd name="T19" fmla="*/ 1305 h 1456"/>
                        <a:gd name="T20" fmla="*/ 589 w 1032"/>
                        <a:gd name="T21" fmla="*/ 1201 h 1456"/>
                        <a:gd name="T22" fmla="*/ 681 w 1032"/>
                        <a:gd name="T23" fmla="*/ 1238 h 1456"/>
                        <a:gd name="T24" fmla="*/ 949 w 1032"/>
                        <a:gd name="T25" fmla="*/ 1238 h 1456"/>
                        <a:gd name="T26" fmla="*/ 986 w 1032"/>
                        <a:gd name="T27" fmla="*/ 1312 h 1456"/>
                        <a:gd name="T28" fmla="*/ 995 w 1032"/>
                        <a:gd name="T29" fmla="*/ 1164 h 1456"/>
                        <a:gd name="T30" fmla="*/ 968 w 1032"/>
                        <a:gd name="T31" fmla="*/ 961 h 1456"/>
                        <a:gd name="T32" fmla="*/ 903 w 1032"/>
                        <a:gd name="T33" fmla="*/ 785 h 1456"/>
                        <a:gd name="T34" fmla="*/ 1032 w 1032"/>
                        <a:gd name="T35" fmla="*/ 767 h 1456"/>
                        <a:gd name="T36" fmla="*/ 940 w 1032"/>
                        <a:gd name="T37" fmla="*/ 693 h 1456"/>
                        <a:gd name="T38" fmla="*/ 958 w 1032"/>
                        <a:gd name="T39" fmla="*/ 415 h 1456"/>
                        <a:gd name="T40" fmla="*/ 894 w 1032"/>
                        <a:gd name="T41" fmla="*/ 462 h 1456"/>
                        <a:gd name="T42" fmla="*/ 783 w 1032"/>
                        <a:gd name="T43" fmla="*/ 471 h 1456"/>
                        <a:gd name="T44" fmla="*/ 774 w 1032"/>
                        <a:gd name="T45" fmla="*/ 332 h 1456"/>
                        <a:gd name="T46" fmla="*/ 709 w 1032"/>
                        <a:gd name="T47" fmla="*/ 240 h 1456"/>
                        <a:gd name="T48" fmla="*/ 617 w 1032"/>
                        <a:gd name="T49" fmla="*/ 212 h 1456"/>
                        <a:gd name="T50" fmla="*/ 552 w 1032"/>
                        <a:gd name="T51" fmla="*/ 0 h 1456"/>
                        <a:gd name="T52" fmla="*/ 404 w 1032"/>
                        <a:gd name="T53" fmla="*/ 166 h 1456"/>
                        <a:gd name="T54" fmla="*/ 340 w 1032"/>
                        <a:gd name="T55" fmla="*/ 212 h 1456"/>
                        <a:gd name="T56" fmla="*/ 340 w 1032"/>
                        <a:gd name="T57" fmla="*/ 286 h 1456"/>
                        <a:gd name="T58" fmla="*/ 174 w 1032"/>
                        <a:gd name="T59" fmla="*/ 369 h 1456"/>
                        <a:gd name="T60" fmla="*/ 174 w 1032"/>
                        <a:gd name="T61" fmla="*/ 499 h 1456"/>
                        <a:gd name="T62" fmla="*/ 72 w 1032"/>
                        <a:gd name="T63" fmla="*/ 526 h 1456"/>
                        <a:gd name="T64" fmla="*/ 0 w 1032"/>
                        <a:gd name="T65" fmla="*/ 635 h 145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032" h="1456">
                          <a:moveTo>
                            <a:pt x="0" y="635"/>
                          </a:moveTo>
                          <a:lnTo>
                            <a:pt x="21" y="661"/>
                          </a:lnTo>
                          <a:lnTo>
                            <a:pt x="25" y="699"/>
                          </a:lnTo>
                          <a:lnTo>
                            <a:pt x="126" y="829"/>
                          </a:lnTo>
                          <a:lnTo>
                            <a:pt x="143" y="863"/>
                          </a:lnTo>
                          <a:lnTo>
                            <a:pt x="146" y="988"/>
                          </a:lnTo>
                          <a:lnTo>
                            <a:pt x="146" y="1108"/>
                          </a:lnTo>
                          <a:lnTo>
                            <a:pt x="189" y="1385"/>
                          </a:lnTo>
                          <a:lnTo>
                            <a:pt x="231" y="1456"/>
                          </a:lnTo>
                          <a:lnTo>
                            <a:pt x="437" y="1305"/>
                          </a:lnTo>
                          <a:lnTo>
                            <a:pt x="589" y="1201"/>
                          </a:lnTo>
                          <a:lnTo>
                            <a:pt x="681" y="1238"/>
                          </a:lnTo>
                          <a:lnTo>
                            <a:pt x="949" y="1238"/>
                          </a:lnTo>
                          <a:lnTo>
                            <a:pt x="986" y="1312"/>
                          </a:lnTo>
                          <a:lnTo>
                            <a:pt x="995" y="1164"/>
                          </a:lnTo>
                          <a:lnTo>
                            <a:pt x="968" y="961"/>
                          </a:lnTo>
                          <a:lnTo>
                            <a:pt x="903" y="785"/>
                          </a:lnTo>
                          <a:lnTo>
                            <a:pt x="1032" y="767"/>
                          </a:lnTo>
                          <a:lnTo>
                            <a:pt x="940" y="693"/>
                          </a:lnTo>
                          <a:lnTo>
                            <a:pt x="958" y="415"/>
                          </a:lnTo>
                          <a:lnTo>
                            <a:pt x="894" y="462"/>
                          </a:lnTo>
                          <a:lnTo>
                            <a:pt x="783" y="471"/>
                          </a:lnTo>
                          <a:lnTo>
                            <a:pt x="774" y="332"/>
                          </a:lnTo>
                          <a:lnTo>
                            <a:pt x="709" y="240"/>
                          </a:lnTo>
                          <a:lnTo>
                            <a:pt x="617" y="212"/>
                          </a:lnTo>
                          <a:lnTo>
                            <a:pt x="552" y="0"/>
                          </a:lnTo>
                          <a:lnTo>
                            <a:pt x="404" y="166"/>
                          </a:lnTo>
                          <a:lnTo>
                            <a:pt x="340" y="212"/>
                          </a:lnTo>
                          <a:lnTo>
                            <a:pt x="340" y="286"/>
                          </a:lnTo>
                          <a:lnTo>
                            <a:pt x="174" y="369"/>
                          </a:lnTo>
                          <a:lnTo>
                            <a:pt x="174" y="499"/>
                          </a:lnTo>
                          <a:lnTo>
                            <a:pt x="72" y="526"/>
                          </a:lnTo>
                          <a:lnTo>
                            <a:pt x="0" y="635"/>
                          </a:lnTo>
                          <a:close/>
                        </a:path>
                      </a:pathLst>
                    </a:custGeom>
                    <a:solidFill>
                      <a:srgbClr val="A7E17F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20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2004523" y="874588"/>
                      <a:ext cx="558789" cy="761738"/>
                    </a:xfrm>
                    <a:custGeom>
                      <a:avLst/>
                      <a:gdLst>
                        <a:gd name="T0" fmla="*/ 0 w 785"/>
                        <a:gd name="T1" fmla="*/ 532 h 1026"/>
                        <a:gd name="T2" fmla="*/ 122 w 785"/>
                        <a:gd name="T3" fmla="*/ 504 h 1026"/>
                        <a:gd name="T4" fmla="*/ 196 w 785"/>
                        <a:gd name="T5" fmla="*/ 438 h 1026"/>
                        <a:gd name="T6" fmla="*/ 215 w 785"/>
                        <a:gd name="T7" fmla="*/ 382 h 1026"/>
                        <a:gd name="T8" fmla="*/ 290 w 785"/>
                        <a:gd name="T9" fmla="*/ 308 h 1026"/>
                        <a:gd name="T10" fmla="*/ 290 w 785"/>
                        <a:gd name="T11" fmla="*/ 411 h 1026"/>
                        <a:gd name="T12" fmla="*/ 365 w 785"/>
                        <a:gd name="T13" fmla="*/ 401 h 1026"/>
                        <a:gd name="T14" fmla="*/ 374 w 785"/>
                        <a:gd name="T15" fmla="*/ 299 h 1026"/>
                        <a:gd name="T16" fmla="*/ 467 w 785"/>
                        <a:gd name="T17" fmla="*/ 224 h 1026"/>
                        <a:gd name="T18" fmla="*/ 514 w 785"/>
                        <a:gd name="T19" fmla="*/ 75 h 1026"/>
                        <a:gd name="T20" fmla="*/ 617 w 785"/>
                        <a:gd name="T21" fmla="*/ 47 h 1026"/>
                        <a:gd name="T22" fmla="*/ 682 w 785"/>
                        <a:gd name="T23" fmla="*/ 0 h 1026"/>
                        <a:gd name="T24" fmla="*/ 692 w 785"/>
                        <a:gd name="T25" fmla="*/ 94 h 1026"/>
                        <a:gd name="T26" fmla="*/ 748 w 785"/>
                        <a:gd name="T27" fmla="*/ 19 h 1026"/>
                        <a:gd name="T28" fmla="*/ 785 w 785"/>
                        <a:gd name="T29" fmla="*/ 159 h 1026"/>
                        <a:gd name="T30" fmla="*/ 757 w 785"/>
                        <a:gd name="T31" fmla="*/ 289 h 1026"/>
                        <a:gd name="T32" fmla="*/ 720 w 785"/>
                        <a:gd name="T33" fmla="*/ 392 h 1026"/>
                        <a:gd name="T34" fmla="*/ 692 w 785"/>
                        <a:gd name="T35" fmla="*/ 494 h 1026"/>
                        <a:gd name="T36" fmla="*/ 608 w 785"/>
                        <a:gd name="T37" fmla="*/ 840 h 1026"/>
                        <a:gd name="T38" fmla="*/ 542 w 785"/>
                        <a:gd name="T39" fmla="*/ 914 h 1026"/>
                        <a:gd name="T40" fmla="*/ 477 w 785"/>
                        <a:gd name="T41" fmla="*/ 849 h 1026"/>
                        <a:gd name="T42" fmla="*/ 402 w 785"/>
                        <a:gd name="T43" fmla="*/ 924 h 1026"/>
                        <a:gd name="T44" fmla="*/ 355 w 785"/>
                        <a:gd name="T45" fmla="*/ 1017 h 1026"/>
                        <a:gd name="T46" fmla="*/ 206 w 785"/>
                        <a:gd name="T47" fmla="*/ 1026 h 1026"/>
                        <a:gd name="T48" fmla="*/ 131 w 785"/>
                        <a:gd name="T49" fmla="*/ 970 h 1026"/>
                        <a:gd name="T50" fmla="*/ 131 w 785"/>
                        <a:gd name="T51" fmla="*/ 849 h 1026"/>
                        <a:gd name="T52" fmla="*/ 113 w 785"/>
                        <a:gd name="T53" fmla="*/ 644 h 1026"/>
                        <a:gd name="T54" fmla="*/ 0 w 785"/>
                        <a:gd name="T55" fmla="*/ 532 h 102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</a:cxnLst>
                      <a:rect l="0" t="0" r="r" b="b"/>
                      <a:pathLst>
                        <a:path w="785" h="1026">
                          <a:moveTo>
                            <a:pt x="0" y="532"/>
                          </a:moveTo>
                          <a:lnTo>
                            <a:pt x="122" y="504"/>
                          </a:lnTo>
                          <a:lnTo>
                            <a:pt x="196" y="438"/>
                          </a:lnTo>
                          <a:lnTo>
                            <a:pt x="215" y="382"/>
                          </a:lnTo>
                          <a:lnTo>
                            <a:pt x="290" y="308"/>
                          </a:lnTo>
                          <a:lnTo>
                            <a:pt x="290" y="411"/>
                          </a:lnTo>
                          <a:lnTo>
                            <a:pt x="365" y="401"/>
                          </a:lnTo>
                          <a:lnTo>
                            <a:pt x="374" y="299"/>
                          </a:lnTo>
                          <a:lnTo>
                            <a:pt x="467" y="224"/>
                          </a:lnTo>
                          <a:lnTo>
                            <a:pt x="514" y="75"/>
                          </a:lnTo>
                          <a:lnTo>
                            <a:pt x="617" y="47"/>
                          </a:lnTo>
                          <a:lnTo>
                            <a:pt x="682" y="0"/>
                          </a:lnTo>
                          <a:lnTo>
                            <a:pt x="692" y="94"/>
                          </a:lnTo>
                          <a:lnTo>
                            <a:pt x="748" y="19"/>
                          </a:lnTo>
                          <a:lnTo>
                            <a:pt x="785" y="159"/>
                          </a:lnTo>
                          <a:lnTo>
                            <a:pt x="757" y="289"/>
                          </a:lnTo>
                          <a:lnTo>
                            <a:pt x="720" y="392"/>
                          </a:lnTo>
                          <a:lnTo>
                            <a:pt x="692" y="494"/>
                          </a:lnTo>
                          <a:lnTo>
                            <a:pt x="608" y="840"/>
                          </a:lnTo>
                          <a:lnTo>
                            <a:pt x="542" y="914"/>
                          </a:lnTo>
                          <a:lnTo>
                            <a:pt x="477" y="849"/>
                          </a:lnTo>
                          <a:lnTo>
                            <a:pt x="402" y="924"/>
                          </a:lnTo>
                          <a:lnTo>
                            <a:pt x="355" y="1017"/>
                          </a:lnTo>
                          <a:lnTo>
                            <a:pt x="206" y="1026"/>
                          </a:lnTo>
                          <a:lnTo>
                            <a:pt x="131" y="970"/>
                          </a:lnTo>
                          <a:lnTo>
                            <a:pt x="131" y="849"/>
                          </a:lnTo>
                          <a:lnTo>
                            <a:pt x="113" y="644"/>
                          </a:lnTo>
                          <a:lnTo>
                            <a:pt x="0" y="532"/>
                          </a:lnTo>
                          <a:close/>
                        </a:path>
                      </a:pathLst>
                    </a:custGeom>
                    <a:solidFill>
                      <a:srgbClr val="FFFF66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21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2234445" y="1080242"/>
                      <a:ext cx="721087" cy="1218335"/>
                    </a:xfrm>
                    <a:custGeom>
                      <a:avLst/>
                      <a:gdLst>
                        <a:gd name="T0" fmla="*/ 181 w 1013"/>
                        <a:gd name="T1" fmla="*/ 1202 h 1641"/>
                        <a:gd name="T2" fmla="*/ 86 w 1013"/>
                        <a:gd name="T3" fmla="*/ 1091 h 1641"/>
                        <a:gd name="T4" fmla="*/ 29 w 1013"/>
                        <a:gd name="T5" fmla="*/ 952 h 1641"/>
                        <a:gd name="T6" fmla="*/ 0 w 1013"/>
                        <a:gd name="T7" fmla="*/ 804 h 1641"/>
                        <a:gd name="T8" fmla="*/ 18 w 1013"/>
                        <a:gd name="T9" fmla="*/ 746 h 1641"/>
                        <a:gd name="T10" fmla="*/ 78 w 1013"/>
                        <a:gd name="T11" fmla="*/ 646 h 1641"/>
                        <a:gd name="T12" fmla="*/ 152 w 1013"/>
                        <a:gd name="T13" fmla="*/ 582 h 1641"/>
                        <a:gd name="T14" fmla="*/ 209 w 1013"/>
                        <a:gd name="T15" fmla="*/ 638 h 1641"/>
                        <a:gd name="T16" fmla="*/ 285 w 1013"/>
                        <a:gd name="T17" fmla="*/ 573 h 1641"/>
                        <a:gd name="T18" fmla="*/ 399 w 1013"/>
                        <a:gd name="T19" fmla="*/ 102 h 1641"/>
                        <a:gd name="T20" fmla="*/ 475 w 1013"/>
                        <a:gd name="T21" fmla="*/ 102 h 1641"/>
                        <a:gd name="T22" fmla="*/ 532 w 1013"/>
                        <a:gd name="T23" fmla="*/ 28 h 1641"/>
                        <a:gd name="T24" fmla="*/ 636 w 1013"/>
                        <a:gd name="T25" fmla="*/ 0 h 1641"/>
                        <a:gd name="T26" fmla="*/ 712 w 1013"/>
                        <a:gd name="T27" fmla="*/ 46 h 1641"/>
                        <a:gd name="T28" fmla="*/ 779 w 1013"/>
                        <a:gd name="T29" fmla="*/ 65 h 1641"/>
                        <a:gd name="T30" fmla="*/ 845 w 1013"/>
                        <a:gd name="T31" fmla="*/ 56 h 1641"/>
                        <a:gd name="T32" fmla="*/ 898 w 1013"/>
                        <a:gd name="T33" fmla="*/ 116 h 1641"/>
                        <a:gd name="T34" fmla="*/ 1013 w 1013"/>
                        <a:gd name="T35" fmla="*/ 391 h 1641"/>
                        <a:gd name="T36" fmla="*/ 902 w 1013"/>
                        <a:gd name="T37" fmla="*/ 398 h 1641"/>
                        <a:gd name="T38" fmla="*/ 748 w 1013"/>
                        <a:gd name="T39" fmla="*/ 556 h 1641"/>
                        <a:gd name="T40" fmla="*/ 779 w 1013"/>
                        <a:gd name="T41" fmla="*/ 675 h 1641"/>
                        <a:gd name="T42" fmla="*/ 636 w 1013"/>
                        <a:gd name="T43" fmla="*/ 832 h 1641"/>
                        <a:gd name="T44" fmla="*/ 636 w 1013"/>
                        <a:gd name="T45" fmla="*/ 971 h 1641"/>
                        <a:gd name="T46" fmla="*/ 513 w 1013"/>
                        <a:gd name="T47" fmla="*/ 1045 h 1641"/>
                        <a:gd name="T48" fmla="*/ 437 w 1013"/>
                        <a:gd name="T49" fmla="*/ 1202 h 1641"/>
                        <a:gd name="T50" fmla="*/ 493 w 1013"/>
                        <a:gd name="T51" fmla="*/ 1301 h 1641"/>
                        <a:gd name="T52" fmla="*/ 513 w 1013"/>
                        <a:gd name="T53" fmla="*/ 1366 h 1641"/>
                        <a:gd name="T54" fmla="*/ 373 w 1013"/>
                        <a:gd name="T55" fmla="*/ 1641 h 1641"/>
                        <a:gd name="T56" fmla="*/ 333 w 1013"/>
                        <a:gd name="T57" fmla="*/ 1571 h 1641"/>
                        <a:gd name="T58" fmla="*/ 219 w 1013"/>
                        <a:gd name="T59" fmla="*/ 1562 h 1641"/>
                        <a:gd name="T60" fmla="*/ 143 w 1013"/>
                        <a:gd name="T61" fmla="*/ 1488 h 1641"/>
                        <a:gd name="T62" fmla="*/ 181 w 1013"/>
                        <a:gd name="T63" fmla="*/ 1202 h 164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</a:cxnLst>
                      <a:rect l="0" t="0" r="r" b="b"/>
                      <a:pathLst>
                        <a:path w="1013" h="1641">
                          <a:moveTo>
                            <a:pt x="181" y="1202"/>
                          </a:moveTo>
                          <a:lnTo>
                            <a:pt x="86" y="1091"/>
                          </a:lnTo>
                          <a:lnTo>
                            <a:pt x="29" y="952"/>
                          </a:lnTo>
                          <a:lnTo>
                            <a:pt x="0" y="804"/>
                          </a:lnTo>
                          <a:lnTo>
                            <a:pt x="18" y="746"/>
                          </a:lnTo>
                          <a:lnTo>
                            <a:pt x="78" y="646"/>
                          </a:lnTo>
                          <a:lnTo>
                            <a:pt x="152" y="582"/>
                          </a:lnTo>
                          <a:lnTo>
                            <a:pt x="209" y="638"/>
                          </a:lnTo>
                          <a:lnTo>
                            <a:pt x="285" y="573"/>
                          </a:lnTo>
                          <a:lnTo>
                            <a:pt x="399" y="102"/>
                          </a:lnTo>
                          <a:lnTo>
                            <a:pt x="475" y="102"/>
                          </a:lnTo>
                          <a:lnTo>
                            <a:pt x="532" y="28"/>
                          </a:lnTo>
                          <a:lnTo>
                            <a:pt x="636" y="0"/>
                          </a:lnTo>
                          <a:lnTo>
                            <a:pt x="712" y="46"/>
                          </a:lnTo>
                          <a:lnTo>
                            <a:pt x="779" y="65"/>
                          </a:lnTo>
                          <a:lnTo>
                            <a:pt x="845" y="56"/>
                          </a:lnTo>
                          <a:lnTo>
                            <a:pt x="898" y="116"/>
                          </a:lnTo>
                          <a:lnTo>
                            <a:pt x="1013" y="391"/>
                          </a:lnTo>
                          <a:lnTo>
                            <a:pt x="902" y="398"/>
                          </a:lnTo>
                          <a:lnTo>
                            <a:pt x="748" y="556"/>
                          </a:lnTo>
                          <a:lnTo>
                            <a:pt x="779" y="675"/>
                          </a:lnTo>
                          <a:lnTo>
                            <a:pt x="636" y="832"/>
                          </a:lnTo>
                          <a:lnTo>
                            <a:pt x="636" y="971"/>
                          </a:lnTo>
                          <a:lnTo>
                            <a:pt x="513" y="1045"/>
                          </a:lnTo>
                          <a:lnTo>
                            <a:pt x="437" y="1202"/>
                          </a:lnTo>
                          <a:lnTo>
                            <a:pt x="493" y="1301"/>
                          </a:lnTo>
                          <a:lnTo>
                            <a:pt x="513" y="1366"/>
                          </a:lnTo>
                          <a:lnTo>
                            <a:pt x="373" y="1641"/>
                          </a:lnTo>
                          <a:lnTo>
                            <a:pt x="333" y="1571"/>
                          </a:lnTo>
                          <a:lnTo>
                            <a:pt x="219" y="1562"/>
                          </a:lnTo>
                          <a:lnTo>
                            <a:pt x="143" y="1488"/>
                          </a:lnTo>
                          <a:lnTo>
                            <a:pt x="181" y="1202"/>
                          </a:lnTo>
                          <a:close/>
                        </a:path>
                      </a:pathLst>
                    </a:custGeom>
                    <a:solidFill>
                      <a:srgbClr val="FFFF66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22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2556905" y="1896920"/>
                      <a:ext cx="681224" cy="881270"/>
                    </a:xfrm>
                    <a:custGeom>
                      <a:avLst/>
                      <a:gdLst>
                        <a:gd name="T0" fmla="*/ 522 w 957"/>
                        <a:gd name="T1" fmla="*/ 1155 h 1187"/>
                        <a:gd name="T2" fmla="*/ 605 w 957"/>
                        <a:gd name="T3" fmla="*/ 1024 h 1187"/>
                        <a:gd name="T4" fmla="*/ 687 w 957"/>
                        <a:gd name="T5" fmla="*/ 1187 h 1187"/>
                        <a:gd name="T6" fmla="*/ 770 w 957"/>
                        <a:gd name="T7" fmla="*/ 1091 h 1187"/>
                        <a:gd name="T8" fmla="*/ 780 w 957"/>
                        <a:gd name="T9" fmla="*/ 956 h 1187"/>
                        <a:gd name="T10" fmla="*/ 857 w 957"/>
                        <a:gd name="T11" fmla="*/ 968 h 1187"/>
                        <a:gd name="T12" fmla="*/ 857 w 957"/>
                        <a:gd name="T13" fmla="*/ 1080 h 1187"/>
                        <a:gd name="T14" fmla="*/ 932 w 957"/>
                        <a:gd name="T15" fmla="*/ 1006 h 1187"/>
                        <a:gd name="T16" fmla="*/ 923 w 957"/>
                        <a:gd name="T17" fmla="*/ 838 h 1187"/>
                        <a:gd name="T18" fmla="*/ 885 w 957"/>
                        <a:gd name="T19" fmla="*/ 754 h 1187"/>
                        <a:gd name="T20" fmla="*/ 957 w 957"/>
                        <a:gd name="T21" fmla="*/ 547 h 1187"/>
                        <a:gd name="T22" fmla="*/ 856 w 957"/>
                        <a:gd name="T23" fmla="*/ 450 h 1187"/>
                        <a:gd name="T24" fmla="*/ 848 w 957"/>
                        <a:gd name="T25" fmla="*/ 317 h 1187"/>
                        <a:gd name="T26" fmla="*/ 811 w 957"/>
                        <a:gd name="T27" fmla="*/ 223 h 1187"/>
                        <a:gd name="T28" fmla="*/ 792 w 957"/>
                        <a:gd name="T29" fmla="*/ 168 h 1187"/>
                        <a:gd name="T30" fmla="*/ 805 w 957"/>
                        <a:gd name="T31" fmla="*/ 118 h 1187"/>
                        <a:gd name="T32" fmla="*/ 750 w 957"/>
                        <a:gd name="T33" fmla="*/ 0 h 1187"/>
                        <a:gd name="T34" fmla="*/ 742 w 957"/>
                        <a:gd name="T35" fmla="*/ 80 h 1187"/>
                        <a:gd name="T36" fmla="*/ 620 w 957"/>
                        <a:gd name="T37" fmla="*/ 76 h 1187"/>
                        <a:gd name="T38" fmla="*/ 620 w 957"/>
                        <a:gd name="T39" fmla="*/ 307 h 1187"/>
                        <a:gd name="T40" fmla="*/ 523 w 957"/>
                        <a:gd name="T41" fmla="*/ 345 h 1187"/>
                        <a:gd name="T42" fmla="*/ 484 w 957"/>
                        <a:gd name="T43" fmla="*/ 466 h 1187"/>
                        <a:gd name="T44" fmla="*/ 360 w 957"/>
                        <a:gd name="T45" fmla="*/ 376 h 1187"/>
                        <a:gd name="T46" fmla="*/ 56 w 957"/>
                        <a:gd name="T47" fmla="*/ 476 h 1187"/>
                        <a:gd name="T48" fmla="*/ 66 w 957"/>
                        <a:gd name="T49" fmla="*/ 559 h 1187"/>
                        <a:gd name="T50" fmla="*/ 0 w 957"/>
                        <a:gd name="T51" fmla="*/ 615 h 1187"/>
                        <a:gd name="T52" fmla="*/ 149 w 957"/>
                        <a:gd name="T53" fmla="*/ 745 h 1187"/>
                        <a:gd name="T54" fmla="*/ 270 w 957"/>
                        <a:gd name="T55" fmla="*/ 894 h 1187"/>
                        <a:gd name="T56" fmla="*/ 373 w 957"/>
                        <a:gd name="T57" fmla="*/ 1062 h 1187"/>
                        <a:gd name="T58" fmla="*/ 522 w 957"/>
                        <a:gd name="T59" fmla="*/ 1155 h 118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957" h="1187">
                          <a:moveTo>
                            <a:pt x="522" y="1155"/>
                          </a:moveTo>
                          <a:lnTo>
                            <a:pt x="605" y="1024"/>
                          </a:lnTo>
                          <a:lnTo>
                            <a:pt x="687" y="1187"/>
                          </a:lnTo>
                          <a:lnTo>
                            <a:pt x="770" y="1091"/>
                          </a:lnTo>
                          <a:lnTo>
                            <a:pt x="780" y="956"/>
                          </a:lnTo>
                          <a:lnTo>
                            <a:pt x="857" y="968"/>
                          </a:lnTo>
                          <a:lnTo>
                            <a:pt x="857" y="1080"/>
                          </a:lnTo>
                          <a:lnTo>
                            <a:pt x="932" y="1006"/>
                          </a:lnTo>
                          <a:lnTo>
                            <a:pt x="923" y="838"/>
                          </a:lnTo>
                          <a:lnTo>
                            <a:pt x="885" y="754"/>
                          </a:lnTo>
                          <a:lnTo>
                            <a:pt x="957" y="547"/>
                          </a:lnTo>
                          <a:lnTo>
                            <a:pt x="856" y="450"/>
                          </a:lnTo>
                          <a:lnTo>
                            <a:pt x="848" y="317"/>
                          </a:lnTo>
                          <a:cubicBezTo>
                            <a:pt x="811" y="233"/>
                            <a:pt x="811" y="261"/>
                            <a:pt x="811" y="223"/>
                          </a:cubicBezTo>
                          <a:lnTo>
                            <a:pt x="792" y="168"/>
                          </a:lnTo>
                          <a:lnTo>
                            <a:pt x="805" y="118"/>
                          </a:lnTo>
                          <a:lnTo>
                            <a:pt x="750" y="0"/>
                          </a:lnTo>
                          <a:lnTo>
                            <a:pt x="742" y="80"/>
                          </a:lnTo>
                          <a:lnTo>
                            <a:pt x="620" y="76"/>
                          </a:lnTo>
                          <a:lnTo>
                            <a:pt x="620" y="307"/>
                          </a:lnTo>
                          <a:lnTo>
                            <a:pt x="523" y="345"/>
                          </a:lnTo>
                          <a:lnTo>
                            <a:pt x="484" y="466"/>
                          </a:lnTo>
                          <a:lnTo>
                            <a:pt x="360" y="376"/>
                          </a:lnTo>
                          <a:lnTo>
                            <a:pt x="56" y="476"/>
                          </a:lnTo>
                          <a:lnTo>
                            <a:pt x="66" y="559"/>
                          </a:lnTo>
                          <a:lnTo>
                            <a:pt x="0" y="615"/>
                          </a:lnTo>
                          <a:lnTo>
                            <a:pt x="149" y="745"/>
                          </a:lnTo>
                          <a:lnTo>
                            <a:pt x="270" y="894"/>
                          </a:lnTo>
                          <a:lnTo>
                            <a:pt x="373" y="1062"/>
                          </a:lnTo>
                          <a:lnTo>
                            <a:pt x="522" y="1155"/>
                          </a:lnTo>
                          <a:close/>
                        </a:path>
                      </a:pathLst>
                    </a:custGeom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19050" cmpd="sng">
                      <a:solidFill>
                        <a:schemeClr val="bg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23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3048182" y="2284552"/>
                      <a:ext cx="521774" cy="933240"/>
                    </a:xfrm>
                    <a:custGeom>
                      <a:avLst/>
                      <a:gdLst>
                        <a:gd name="T0" fmla="*/ 0 w 733"/>
                        <a:gd name="T1" fmla="*/ 638 h 1257"/>
                        <a:gd name="T2" fmla="*/ 188 w 733"/>
                        <a:gd name="T3" fmla="*/ 986 h 1257"/>
                        <a:gd name="T4" fmla="*/ 388 w 733"/>
                        <a:gd name="T5" fmla="*/ 1211 h 1257"/>
                        <a:gd name="T6" fmla="*/ 540 w 733"/>
                        <a:gd name="T7" fmla="*/ 1257 h 1257"/>
                        <a:gd name="T8" fmla="*/ 710 w 733"/>
                        <a:gd name="T9" fmla="*/ 1183 h 1257"/>
                        <a:gd name="T10" fmla="*/ 733 w 733"/>
                        <a:gd name="T11" fmla="*/ 1056 h 1257"/>
                        <a:gd name="T12" fmla="*/ 733 w 733"/>
                        <a:gd name="T13" fmla="*/ 921 h 1257"/>
                        <a:gd name="T14" fmla="*/ 606 w 733"/>
                        <a:gd name="T15" fmla="*/ 721 h 1257"/>
                        <a:gd name="T16" fmla="*/ 616 w 733"/>
                        <a:gd name="T17" fmla="*/ 610 h 1257"/>
                        <a:gd name="T18" fmla="*/ 369 w 733"/>
                        <a:gd name="T19" fmla="*/ 259 h 1257"/>
                        <a:gd name="T20" fmla="*/ 464 w 733"/>
                        <a:gd name="T21" fmla="*/ 148 h 1257"/>
                        <a:gd name="T22" fmla="*/ 474 w 733"/>
                        <a:gd name="T23" fmla="*/ 0 h 1257"/>
                        <a:gd name="T24" fmla="*/ 373 w 733"/>
                        <a:gd name="T25" fmla="*/ 21 h 1257"/>
                        <a:gd name="T26" fmla="*/ 268 w 733"/>
                        <a:gd name="T27" fmla="*/ 1 h 1257"/>
                        <a:gd name="T28" fmla="*/ 199 w 733"/>
                        <a:gd name="T29" fmla="*/ 222 h 1257"/>
                        <a:gd name="T30" fmla="*/ 246 w 733"/>
                        <a:gd name="T31" fmla="*/ 324 h 1257"/>
                        <a:gd name="T32" fmla="*/ 246 w 733"/>
                        <a:gd name="T33" fmla="*/ 462 h 1257"/>
                        <a:gd name="T34" fmla="*/ 161 w 733"/>
                        <a:gd name="T35" fmla="*/ 536 h 1257"/>
                        <a:gd name="T36" fmla="*/ 152 w 733"/>
                        <a:gd name="T37" fmla="*/ 425 h 1257"/>
                        <a:gd name="T38" fmla="*/ 85 w 733"/>
                        <a:gd name="T39" fmla="*/ 416 h 1257"/>
                        <a:gd name="T40" fmla="*/ 78 w 733"/>
                        <a:gd name="T41" fmla="*/ 556 h 1257"/>
                        <a:gd name="T42" fmla="*/ 0 w 733"/>
                        <a:gd name="T43" fmla="*/ 638 h 125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733" h="1257">
                          <a:moveTo>
                            <a:pt x="0" y="638"/>
                          </a:moveTo>
                          <a:lnTo>
                            <a:pt x="188" y="986"/>
                          </a:lnTo>
                          <a:lnTo>
                            <a:pt x="388" y="1211"/>
                          </a:lnTo>
                          <a:lnTo>
                            <a:pt x="540" y="1257"/>
                          </a:lnTo>
                          <a:lnTo>
                            <a:pt x="710" y="1183"/>
                          </a:lnTo>
                          <a:lnTo>
                            <a:pt x="733" y="1056"/>
                          </a:lnTo>
                          <a:lnTo>
                            <a:pt x="733" y="921"/>
                          </a:lnTo>
                          <a:lnTo>
                            <a:pt x="606" y="721"/>
                          </a:lnTo>
                          <a:lnTo>
                            <a:pt x="616" y="610"/>
                          </a:lnTo>
                          <a:lnTo>
                            <a:pt x="369" y="259"/>
                          </a:lnTo>
                          <a:lnTo>
                            <a:pt x="464" y="148"/>
                          </a:lnTo>
                          <a:lnTo>
                            <a:pt x="474" y="0"/>
                          </a:lnTo>
                          <a:lnTo>
                            <a:pt x="373" y="21"/>
                          </a:lnTo>
                          <a:lnTo>
                            <a:pt x="268" y="1"/>
                          </a:lnTo>
                          <a:lnTo>
                            <a:pt x="199" y="222"/>
                          </a:lnTo>
                          <a:lnTo>
                            <a:pt x="246" y="324"/>
                          </a:lnTo>
                          <a:lnTo>
                            <a:pt x="246" y="462"/>
                          </a:lnTo>
                          <a:lnTo>
                            <a:pt x="161" y="536"/>
                          </a:lnTo>
                          <a:lnTo>
                            <a:pt x="152" y="425"/>
                          </a:lnTo>
                          <a:lnTo>
                            <a:pt x="85" y="416"/>
                          </a:lnTo>
                          <a:lnTo>
                            <a:pt x="78" y="556"/>
                          </a:lnTo>
                          <a:lnTo>
                            <a:pt x="0" y="638"/>
                          </a:lnTo>
                          <a:close/>
                        </a:path>
                      </a:pathLst>
                    </a:custGeom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1270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24" name="Freeform 24"/>
                    <p:cNvSpPr>
                      <a:spLocks/>
                    </p:cNvSpPr>
                    <p:nvPr/>
                  </p:nvSpPr>
                  <p:spPr bwMode="auto">
                    <a:xfrm>
                      <a:off x="2201700" y="2885100"/>
                      <a:ext cx="1130391" cy="322217"/>
                    </a:xfrm>
                    <a:custGeom>
                      <a:avLst/>
                      <a:gdLst>
                        <a:gd name="T0" fmla="*/ 0 w 1588"/>
                        <a:gd name="T1" fmla="*/ 10 h 434"/>
                        <a:gd name="T2" fmla="*/ 305 w 1588"/>
                        <a:gd name="T3" fmla="*/ 0 h 434"/>
                        <a:gd name="T4" fmla="*/ 471 w 1588"/>
                        <a:gd name="T5" fmla="*/ 0 h 434"/>
                        <a:gd name="T6" fmla="*/ 729 w 1588"/>
                        <a:gd name="T7" fmla="*/ 57 h 434"/>
                        <a:gd name="T8" fmla="*/ 1080 w 1588"/>
                        <a:gd name="T9" fmla="*/ 104 h 434"/>
                        <a:gd name="T10" fmla="*/ 1292 w 1588"/>
                        <a:gd name="T11" fmla="*/ 38 h 434"/>
                        <a:gd name="T12" fmla="*/ 1364 w 1588"/>
                        <a:gd name="T13" fmla="*/ 165 h 434"/>
                        <a:gd name="T14" fmla="*/ 1588 w 1588"/>
                        <a:gd name="T15" fmla="*/ 434 h 434"/>
                        <a:gd name="T16" fmla="*/ 1284 w 1588"/>
                        <a:gd name="T17" fmla="*/ 370 h 434"/>
                        <a:gd name="T18" fmla="*/ 1289 w 1588"/>
                        <a:gd name="T19" fmla="*/ 410 h 434"/>
                        <a:gd name="T20" fmla="*/ 1084 w 1588"/>
                        <a:gd name="T21" fmla="*/ 345 h 434"/>
                        <a:gd name="T22" fmla="*/ 729 w 1588"/>
                        <a:gd name="T23" fmla="*/ 312 h 434"/>
                        <a:gd name="T24" fmla="*/ 295 w 1588"/>
                        <a:gd name="T25" fmla="*/ 274 h 434"/>
                        <a:gd name="T26" fmla="*/ 268 w 1588"/>
                        <a:gd name="T27" fmla="*/ 142 h 434"/>
                        <a:gd name="T28" fmla="*/ 203 w 1588"/>
                        <a:gd name="T29" fmla="*/ 94 h 434"/>
                        <a:gd name="T30" fmla="*/ 148 w 1588"/>
                        <a:gd name="T31" fmla="*/ 85 h 434"/>
                        <a:gd name="T32" fmla="*/ 65 w 1588"/>
                        <a:gd name="T33" fmla="*/ 75 h 434"/>
                        <a:gd name="T34" fmla="*/ 0 w 1588"/>
                        <a:gd name="T35" fmla="*/ 10 h 43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</a:cxnLst>
                      <a:rect l="0" t="0" r="r" b="b"/>
                      <a:pathLst>
                        <a:path w="1588" h="434">
                          <a:moveTo>
                            <a:pt x="0" y="10"/>
                          </a:moveTo>
                          <a:lnTo>
                            <a:pt x="305" y="0"/>
                          </a:lnTo>
                          <a:lnTo>
                            <a:pt x="471" y="0"/>
                          </a:lnTo>
                          <a:lnTo>
                            <a:pt x="729" y="57"/>
                          </a:lnTo>
                          <a:lnTo>
                            <a:pt x="1080" y="104"/>
                          </a:lnTo>
                          <a:lnTo>
                            <a:pt x="1292" y="38"/>
                          </a:lnTo>
                          <a:lnTo>
                            <a:pt x="1364" y="165"/>
                          </a:lnTo>
                          <a:lnTo>
                            <a:pt x="1588" y="434"/>
                          </a:lnTo>
                          <a:lnTo>
                            <a:pt x="1284" y="370"/>
                          </a:lnTo>
                          <a:lnTo>
                            <a:pt x="1289" y="410"/>
                          </a:lnTo>
                          <a:lnTo>
                            <a:pt x="1084" y="345"/>
                          </a:lnTo>
                          <a:lnTo>
                            <a:pt x="729" y="312"/>
                          </a:lnTo>
                          <a:lnTo>
                            <a:pt x="295" y="274"/>
                          </a:lnTo>
                          <a:lnTo>
                            <a:pt x="268" y="142"/>
                          </a:lnTo>
                          <a:lnTo>
                            <a:pt x="203" y="94"/>
                          </a:lnTo>
                          <a:lnTo>
                            <a:pt x="148" y="85"/>
                          </a:lnTo>
                          <a:lnTo>
                            <a:pt x="65" y="75"/>
                          </a:lnTo>
                          <a:lnTo>
                            <a:pt x="0" y="10"/>
                          </a:lnTo>
                          <a:close/>
                        </a:path>
                      </a:pathLst>
                    </a:custGeom>
                    <a:solidFill>
                      <a:srgbClr val="A7E17F"/>
                    </a:solidFill>
                    <a:ln w="1270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25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2642325" y="3165740"/>
                      <a:ext cx="1057784" cy="823360"/>
                    </a:xfrm>
                    <a:custGeom>
                      <a:avLst/>
                      <a:gdLst>
                        <a:gd name="T0" fmla="*/ 46 w 1486"/>
                        <a:gd name="T1" fmla="*/ 329 h 1109"/>
                        <a:gd name="T2" fmla="*/ 156 w 1486"/>
                        <a:gd name="T3" fmla="*/ 338 h 1109"/>
                        <a:gd name="T4" fmla="*/ 200 w 1486"/>
                        <a:gd name="T5" fmla="*/ 216 h 1109"/>
                        <a:gd name="T6" fmla="*/ 387 w 1486"/>
                        <a:gd name="T7" fmla="*/ 225 h 1109"/>
                        <a:gd name="T8" fmla="*/ 489 w 1486"/>
                        <a:gd name="T9" fmla="*/ 320 h 1109"/>
                        <a:gd name="T10" fmla="*/ 673 w 1486"/>
                        <a:gd name="T11" fmla="*/ 245 h 1109"/>
                        <a:gd name="T12" fmla="*/ 665 w 1486"/>
                        <a:gd name="T13" fmla="*/ 31 h 1109"/>
                        <a:gd name="T14" fmla="*/ 664 w 1486"/>
                        <a:gd name="T15" fmla="*/ 0 h 1109"/>
                        <a:gd name="T16" fmla="*/ 987 w 1486"/>
                        <a:gd name="T17" fmla="*/ 47 h 1109"/>
                        <a:gd name="T18" fmla="*/ 1135 w 1486"/>
                        <a:gd name="T19" fmla="*/ 94 h 1109"/>
                        <a:gd name="T20" fmla="*/ 1246 w 1486"/>
                        <a:gd name="T21" fmla="*/ 19 h 1109"/>
                        <a:gd name="T22" fmla="*/ 1338 w 1486"/>
                        <a:gd name="T23" fmla="*/ 188 h 1109"/>
                        <a:gd name="T24" fmla="*/ 1227 w 1486"/>
                        <a:gd name="T25" fmla="*/ 254 h 1109"/>
                        <a:gd name="T26" fmla="*/ 1117 w 1486"/>
                        <a:gd name="T27" fmla="*/ 225 h 1109"/>
                        <a:gd name="T28" fmla="*/ 1043 w 1486"/>
                        <a:gd name="T29" fmla="*/ 188 h 1109"/>
                        <a:gd name="T30" fmla="*/ 1034 w 1486"/>
                        <a:gd name="T31" fmla="*/ 245 h 1109"/>
                        <a:gd name="T32" fmla="*/ 1292 w 1486"/>
                        <a:gd name="T33" fmla="*/ 441 h 1109"/>
                        <a:gd name="T34" fmla="*/ 1227 w 1486"/>
                        <a:gd name="T35" fmla="*/ 479 h 1109"/>
                        <a:gd name="T36" fmla="*/ 1338 w 1486"/>
                        <a:gd name="T37" fmla="*/ 479 h 1109"/>
                        <a:gd name="T38" fmla="*/ 1486 w 1486"/>
                        <a:gd name="T39" fmla="*/ 667 h 1109"/>
                        <a:gd name="T40" fmla="*/ 1394 w 1486"/>
                        <a:gd name="T41" fmla="*/ 630 h 1109"/>
                        <a:gd name="T42" fmla="*/ 1172 w 1486"/>
                        <a:gd name="T43" fmla="*/ 677 h 1109"/>
                        <a:gd name="T44" fmla="*/ 997 w 1486"/>
                        <a:gd name="T45" fmla="*/ 742 h 1109"/>
                        <a:gd name="T46" fmla="*/ 877 w 1486"/>
                        <a:gd name="T47" fmla="*/ 780 h 1109"/>
                        <a:gd name="T48" fmla="*/ 747 w 1486"/>
                        <a:gd name="T49" fmla="*/ 883 h 1109"/>
                        <a:gd name="T50" fmla="*/ 664 w 1486"/>
                        <a:gd name="T51" fmla="*/ 949 h 1109"/>
                        <a:gd name="T52" fmla="*/ 581 w 1486"/>
                        <a:gd name="T53" fmla="*/ 1033 h 1109"/>
                        <a:gd name="T54" fmla="*/ 424 w 1486"/>
                        <a:gd name="T55" fmla="*/ 1109 h 1109"/>
                        <a:gd name="T56" fmla="*/ 433 w 1486"/>
                        <a:gd name="T57" fmla="*/ 883 h 1109"/>
                        <a:gd name="T58" fmla="*/ 323 w 1486"/>
                        <a:gd name="T59" fmla="*/ 902 h 1109"/>
                        <a:gd name="T60" fmla="*/ 258 w 1486"/>
                        <a:gd name="T61" fmla="*/ 780 h 1109"/>
                        <a:gd name="T62" fmla="*/ 193 w 1486"/>
                        <a:gd name="T63" fmla="*/ 714 h 1109"/>
                        <a:gd name="T64" fmla="*/ 73 w 1486"/>
                        <a:gd name="T65" fmla="*/ 780 h 1109"/>
                        <a:gd name="T66" fmla="*/ 0 w 1486"/>
                        <a:gd name="T67" fmla="*/ 714 h 1109"/>
                        <a:gd name="T68" fmla="*/ 138 w 1486"/>
                        <a:gd name="T69" fmla="*/ 498 h 1109"/>
                        <a:gd name="T70" fmla="*/ 18 w 1486"/>
                        <a:gd name="T71" fmla="*/ 423 h 1109"/>
                        <a:gd name="T72" fmla="*/ 46 w 1486"/>
                        <a:gd name="T73" fmla="*/ 329 h 110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</a:cxnLst>
                      <a:rect l="0" t="0" r="r" b="b"/>
                      <a:pathLst>
                        <a:path w="1486" h="1109">
                          <a:moveTo>
                            <a:pt x="46" y="329"/>
                          </a:moveTo>
                          <a:lnTo>
                            <a:pt x="156" y="338"/>
                          </a:lnTo>
                          <a:lnTo>
                            <a:pt x="200" y="216"/>
                          </a:lnTo>
                          <a:lnTo>
                            <a:pt x="387" y="225"/>
                          </a:lnTo>
                          <a:lnTo>
                            <a:pt x="489" y="320"/>
                          </a:lnTo>
                          <a:lnTo>
                            <a:pt x="673" y="245"/>
                          </a:lnTo>
                          <a:lnTo>
                            <a:pt x="665" y="31"/>
                          </a:lnTo>
                          <a:lnTo>
                            <a:pt x="664" y="0"/>
                          </a:lnTo>
                          <a:lnTo>
                            <a:pt x="987" y="47"/>
                          </a:lnTo>
                          <a:lnTo>
                            <a:pt x="1135" y="94"/>
                          </a:lnTo>
                          <a:lnTo>
                            <a:pt x="1246" y="19"/>
                          </a:lnTo>
                          <a:lnTo>
                            <a:pt x="1338" y="188"/>
                          </a:lnTo>
                          <a:lnTo>
                            <a:pt x="1227" y="254"/>
                          </a:lnTo>
                          <a:lnTo>
                            <a:pt x="1117" y="225"/>
                          </a:lnTo>
                          <a:lnTo>
                            <a:pt x="1043" y="188"/>
                          </a:lnTo>
                          <a:lnTo>
                            <a:pt x="1034" y="245"/>
                          </a:lnTo>
                          <a:lnTo>
                            <a:pt x="1292" y="441"/>
                          </a:lnTo>
                          <a:lnTo>
                            <a:pt x="1227" y="479"/>
                          </a:lnTo>
                          <a:lnTo>
                            <a:pt x="1338" y="479"/>
                          </a:lnTo>
                          <a:lnTo>
                            <a:pt x="1486" y="667"/>
                          </a:lnTo>
                          <a:lnTo>
                            <a:pt x="1394" y="630"/>
                          </a:lnTo>
                          <a:lnTo>
                            <a:pt x="1172" y="677"/>
                          </a:lnTo>
                          <a:lnTo>
                            <a:pt x="997" y="742"/>
                          </a:lnTo>
                          <a:lnTo>
                            <a:pt x="877" y="780"/>
                          </a:lnTo>
                          <a:lnTo>
                            <a:pt x="747" y="883"/>
                          </a:lnTo>
                          <a:lnTo>
                            <a:pt x="664" y="949"/>
                          </a:lnTo>
                          <a:lnTo>
                            <a:pt x="581" y="1033"/>
                          </a:lnTo>
                          <a:lnTo>
                            <a:pt x="424" y="1109"/>
                          </a:lnTo>
                          <a:lnTo>
                            <a:pt x="433" y="883"/>
                          </a:lnTo>
                          <a:lnTo>
                            <a:pt x="323" y="902"/>
                          </a:lnTo>
                          <a:lnTo>
                            <a:pt x="258" y="780"/>
                          </a:lnTo>
                          <a:lnTo>
                            <a:pt x="193" y="714"/>
                          </a:lnTo>
                          <a:lnTo>
                            <a:pt x="73" y="780"/>
                          </a:lnTo>
                          <a:lnTo>
                            <a:pt x="0" y="714"/>
                          </a:lnTo>
                          <a:lnTo>
                            <a:pt x="138" y="498"/>
                          </a:lnTo>
                          <a:lnTo>
                            <a:pt x="18" y="423"/>
                          </a:lnTo>
                          <a:lnTo>
                            <a:pt x="46" y="329"/>
                          </a:lnTo>
                          <a:close/>
                        </a:path>
                      </a:pathLst>
                    </a:cu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26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2168956" y="2243637"/>
                      <a:ext cx="959551" cy="712737"/>
                    </a:xfrm>
                    <a:custGeom>
                      <a:avLst/>
                      <a:gdLst>
                        <a:gd name="T0" fmla="*/ 470 w 1348"/>
                        <a:gd name="T1" fmla="*/ 80 h 960"/>
                        <a:gd name="T2" fmla="*/ 428 w 1348"/>
                        <a:gd name="T3" fmla="*/ 0 h 960"/>
                        <a:gd name="T4" fmla="*/ 319 w 1348"/>
                        <a:gd name="T5" fmla="*/ 0 h 960"/>
                        <a:gd name="T6" fmla="*/ 327 w 1348"/>
                        <a:gd name="T7" fmla="*/ 13 h 960"/>
                        <a:gd name="T8" fmla="*/ 209 w 1348"/>
                        <a:gd name="T9" fmla="*/ 34 h 960"/>
                        <a:gd name="T10" fmla="*/ 268 w 1348"/>
                        <a:gd name="T11" fmla="*/ 219 h 960"/>
                        <a:gd name="T12" fmla="*/ 289 w 1348"/>
                        <a:gd name="T13" fmla="*/ 407 h 960"/>
                        <a:gd name="T14" fmla="*/ 289 w 1348"/>
                        <a:gd name="T15" fmla="*/ 563 h 960"/>
                        <a:gd name="T16" fmla="*/ 325 w 1348"/>
                        <a:gd name="T17" fmla="*/ 617 h 960"/>
                        <a:gd name="T18" fmla="*/ 307 w 1348"/>
                        <a:gd name="T19" fmla="*/ 700 h 960"/>
                        <a:gd name="T20" fmla="*/ 112 w 1348"/>
                        <a:gd name="T21" fmla="*/ 709 h 960"/>
                        <a:gd name="T22" fmla="*/ 19 w 1348"/>
                        <a:gd name="T23" fmla="*/ 718 h 960"/>
                        <a:gd name="T24" fmla="*/ 0 w 1348"/>
                        <a:gd name="T25" fmla="*/ 828 h 960"/>
                        <a:gd name="T26" fmla="*/ 62 w 1348"/>
                        <a:gd name="T27" fmla="*/ 880 h 960"/>
                        <a:gd name="T28" fmla="*/ 149 w 1348"/>
                        <a:gd name="T29" fmla="*/ 865 h 960"/>
                        <a:gd name="T30" fmla="*/ 530 w 1348"/>
                        <a:gd name="T31" fmla="*/ 865 h 960"/>
                        <a:gd name="T32" fmla="*/ 799 w 1348"/>
                        <a:gd name="T33" fmla="*/ 922 h 960"/>
                        <a:gd name="T34" fmla="*/ 1127 w 1348"/>
                        <a:gd name="T35" fmla="*/ 960 h 960"/>
                        <a:gd name="T36" fmla="*/ 1348 w 1348"/>
                        <a:gd name="T37" fmla="*/ 910 h 960"/>
                        <a:gd name="T38" fmla="*/ 1153 w 1348"/>
                        <a:gd name="T39" fmla="*/ 563 h 960"/>
                        <a:gd name="T40" fmla="*/ 1068 w 1348"/>
                        <a:gd name="T41" fmla="*/ 682 h 960"/>
                        <a:gd name="T42" fmla="*/ 902 w 1348"/>
                        <a:gd name="T43" fmla="*/ 590 h 960"/>
                        <a:gd name="T44" fmla="*/ 827 w 1348"/>
                        <a:gd name="T45" fmla="*/ 434 h 960"/>
                        <a:gd name="T46" fmla="*/ 693 w 1348"/>
                        <a:gd name="T47" fmla="*/ 282 h 960"/>
                        <a:gd name="T48" fmla="*/ 542 w 1348"/>
                        <a:gd name="T49" fmla="*/ 139 h 960"/>
                        <a:gd name="T50" fmla="*/ 470 w 1348"/>
                        <a:gd name="T51" fmla="*/ 80 h 9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</a:cxnLst>
                      <a:rect l="0" t="0" r="r" b="b"/>
                      <a:pathLst>
                        <a:path w="1348" h="960">
                          <a:moveTo>
                            <a:pt x="470" y="80"/>
                          </a:moveTo>
                          <a:lnTo>
                            <a:pt x="428" y="0"/>
                          </a:lnTo>
                          <a:lnTo>
                            <a:pt x="319" y="0"/>
                          </a:lnTo>
                          <a:lnTo>
                            <a:pt x="327" y="13"/>
                          </a:lnTo>
                          <a:lnTo>
                            <a:pt x="209" y="34"/>
                          </a:lnTo>
                          <a:lnTo>
                            <a:pt x="268" y="219"/>
                          </a:lnTo>
                          <a:lnTo>
                            <a:pt x="289" y="407"/>
                          </a:lnTo>
                          <a:lnTo>
                            <a:pt x="289" y="563"/>
                          </a:lnTo>
                          <a:lnTo>
                            <a:pt x="325" y="617"/>
                          </a:lnTo>
                          <a:lnTo>
                            <a:pt x="307" y="700"/>
                          </a:lnTo>
                          <a:lnTo>
                            <a:pt x="112" y="709"/>
                          </a:lnTo>
                          <a:lnTo>
                            <a:pt x="19" y="718"/>
                          </a:lnTo>
                          <a:lnTo>
                            <a:pt x="0" y="828"/>
                          </a:lnTo>
                          <a:lnTo>
                            <a:pt x="62" y="880"/>
                          </a:lnTo>
                          <a:lnTo>
                            <a:pt x="149" y="865"/>
                          </a:lnTo>
                          <a:lnTo>
                            <a:pt x="530" y="865"/>
                          </a:lnTo>
                          <a:lnTo>
                            <a:pt x="799" y="922"/>
                          </a:lnTo>
                          <a:lnTo>
                            <a:pt x="1127" y="960"/>
                          </a:lnTo>
                          <a:lnTo>
                            <a:pt x="1348" y="910"/>
                          </a:lnTo>
                          <a:lnTo>
                            <a:pt x="1153" y="563"/>
                          </a:lnTo>
                          <a:lnTo>
                            <a:pt x="1068" y="682"/>
                          </a:lnTo>
                          <a:lnTo>
                            <a:pt x="902" y="590"/>
                          </a:lnTo>
                          <a:lnTo>
                            <a:pt x="827" y="434"/>
                          </a:lnTo>
                          <a:lnTo>
                            <a:pt x="693" y="282"/>
                          </a:lnTo>
                          <a:lnTo>
                            <a:pt x="542" y="139"/>
                          </a:lnTo>
                          <a:lnTo>
                            <a:pt x="470" y="80"/>
                          </a:lnTo>
                          <a:close/>
                        </a:path>
                      </a:pathLst>
                    </a:custGeom>
                    <a:solidFill>
                      <a:srgbClr val="A7E17F"/>
                    </a:solidFill>
                    <a:ln w="19050" cmpd="sng">
                      <a:solidFill>
                        <a:schemeClr val="bg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27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2499959" y="1368307"/>
                      <a:ext cx="681224" cy="981498"/>
                    </a:xfrm>
                    <a:custGeom>
                      <a:avLst/>
                      <a:gdLst>
                        <a:gd name="T0" fmla="*/ 640 w 957"/>
                        <a:gd name="T1" fmla="*/ 0 h 1322"/>
                        <a:gd name="T2" fmla="*/ 784 w 957"/>
                        <a:gd name="T3" fmla="*/ 19 h 1322"/>
                        <a:gd name="T4" fmla="*/ 909 w 957"/>
                        <a:gd name="T5" fmla="*/ 66 h 1322"/>
                        <a:gd name="T6" fmla="*/ 909 w 957"/>
                        <a:gd name="T7" fmla="*/ 159 h 1322"/>
                        <a:gd name="T8" fmla="*/ 861 w 957"/>
                        <a:gd name="T9" fmla="*/ 261 h 1322"/>
                        <a:gd name="T10" fmla="*/ 813 w 957"/>
                        <a:gd name="T11" fmla="*/ 364 h 1322"/>
                        <a:gd name="T12" fmla="*/ 825 w 957"/>
                        <a:gd name="T13" fmla="*/ 473 h 1322"/>
                        <a:gd name="T14" fmla="*/ 925 w 957"/>
                        <a:gd name="T15" fmla="*/ 438 h 1322"/>
                        <a:gd name="T16" fmla="*/ 957 w 957"/>
                        <a:gd name="T17" fmla="*/ 494 h 1322"/>
                        <a:gd name="T18" fmla="*/ 905 w 957"/>
                        <a:gd name="T19" fmla="*/ 598 h 1322"/>
                        <a:gd name="T20" fmla="*/ 825 w 957"/>
                        <a:gd name="T21" fmla="*/ 718 h 1322"/>
                        <a:gd name="T22" fmla="*/ 813 w 957"/>
                        <a:gd name="T23" fmla="*/ 792 h 1322"/>
                        <a:gd name="T24" fmla="*/ 697 w 957"/>
                        <a:gd name="T25" fmla="*/ 782 h 1322"/>
                        <a:gd name="T26" fmla="*/ 697 w 957"/>
                        <a:gd name="T27" fmla="*/ 1015 h 1322"/>
                        <a:gd name="T28" fmla="*/ 602 w 957"/>
                        <a:gd name="T29" fmla="*/ 1061 h 1322"/>
                        <a:gd name="T30" fmla="*/ 563 w 957"/>
                        <a:gd name="T31" fmla="*/ 1183 h 1322"/>
                        <a:gd name="T32" fmla="*/ 448 w 957"/>
                        <a:gd name="T33" fmla="*/ 1090 h 1322"/>
                        <a:gd name="T34" fmla="*/ 131 w 957"/>
                        <a:gd name="T35" fmla="*/ 1192 h 1322"/>
                        <a:gd name="T36" fmla="*/ 141 w 957"/>
                        <a:gd name="T37" fmla="*/ 1276 h 1322"/>
                        <a:gd name="T38" fmla="*/ 74 w 957"/>
                        <a:gd name="T39" fmla="*/ 1322 h 1322"/>
                        <a:gd name="T40" fmla="*/ 0 w 957"/>
                        <a:gd name="T41" fmla="*/ 1248 h 1322"/>
                        <a:gd name="T42" fmla="*/ 141 w 957"/>
                        <a:gd name="T43" fmla="*/ 987 h 1322"/>
                        <a:gd name="T44" fmla="*/ 122 w 957"/>
                        <a:gd name="T45" fmla="*/ 913 h 1322"/>
                        <a:gd name="T46" fmla="*/ 54 w 957"/>
                        <a:gd name="T47" fmla="*/ 801 h 1322"/>
                        <a:gd name="T48" fmla="*/ 122 w 957"/>
                        <a:gd name="T49" fmla="*/ 633 h 1322"/>
                        <a:gd name="T50" fmla="*/ 246 w 957"/>
                        <a:gd name="T51" fmla="*/ 577 h 1322"/>
                        <a:gd name="T52" fmla="*/ 265 w 957"/>
                        <a:gd name="T53" fmla="*/ 429 h 1322"/>
                        <a:gd name="T54" fmla="*/ 410 w 957"/>
                        <a:gd name="T55" fmla="*/ 289 h 1322"/>
                        <a:gd name="T56" fmla="*/ 381 w 957"/>
                        <a:gd name="T57" fmla="*/ 168 h 1322"/>
                        <a:gd name="T58" fmla="*/ 544 w 957"/>
                        <a:gd name="T59" fmla="*/ 0 h 1322"/>
                        <a:gd name="T60" fmla="*/ 640 w 957"/>
                        <a:gd name="T61" fmla="*/ 0 h 13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</a:cxnLst>
                      <a:rect l="0" t="0" r="r" b="b"/>
                      <a:pathLst>
                        <a:path w="957" h="1322">
                          <a:moveTo>
                            <a:pt x="640" y="0"/>
                          </a:moveTo>
                          <a:lnTo>
                            <a:pt x="784" y="19"/>
                          </a:lnTo>
                          <a:lnTo>
                            <a:pt x="909" y="66"/>
                          </a:lnTo>
                          <a:lnTo>
                            <a:pt x="909" y="159"/>
                          </a:lnTo>
                          <a:lnTo>
                            <a:pt x="861" y="261"/>
                          </a:lnTo>
                          <a:lnTo>
                            <a:pt x="813" y="364"/>
                          </a:lnTo>
                          <a:lnTo>
                            <a:pt x="825" y="473"/>
                          </a:lnTo>
                          <a:lnTo>
                            <a:pt x="925" y="438"/>
                          </a:lnTo>
                          <a:lnTo>
                            <a:pt x="957" y="494"/>
                          </a:lnTo>
                          <a:lnTo>
                            <a:pt x="905" y="598"/>
                          </a:lnTo>
                          <a:lnTo>
                            <a:pt x="825" y="718"/>
                          </a:lnTo>
                          <a:lnTo>
                            <a:pt x="813" y="792"/>
                          </a:lnTo>
                          <a:lnTo>
                            <a:pt x="697" y="782"/>
                          </a:lnTo>
                          <a:lnTo>
                            <a:pt x="697" y="1015"/>
                          </a:lnTo>
                          <a:lnTo>
                            <a:pt x="602" y="1061"/>
                          </a:lnTo>
                          <a:lnTo>
                            <a:pt x="563" y="1183"/>
                          </a:lnTo>
                          <a:lnTo>
                            <a:pt x="448" y="1090"/>
                          </a:lnTo>
                          <a:lnTo>
                            <a:pt x="131" y="1192"/>
                          </a:lnTo>
                          <a:lnTo>
                            <a:pt x="141" y="1276"/>
                          </a:lnTo>
                          <a:lnTo>
                            <a:pt x="74" y="1322"/>
                          </a:lnTo>
                          <a:lnTo>
                            <a:pt x="0" y="1248"/>
                          </a:lnTo>
                          <a:lnTo>
                            <a:pt x="141" y="987"/>
                          </a:lnTo>
                          <a:lnTo>
                            <a:pt x="122" y="913"/>
                          </a:lnTo>
                          <a:lnTo>
                            <a:pt x="54" y="801"/>
                          </a:lnTo>
                          <a:lnTo>
                            <a:pt x="122" y="633"/>
                          </a:lnTo>
                          <a:lnTo>
                            <a:pt x="246" y="577"/>
                          </a:lnTo>
                          <a:lnTo>
                            <a:pt x="265" y="429"/>
                          </a:lnTo>
                          <a:lnTo>
                            <a:pt x="410" y="289"/>
                          </a:lnTo>
                          <a:lnTo>
                            <a:pt x="381" y="168"/>
                          </a:lnTo>
                          <a:lnTo>
                            <a:pt x="544" y="0"/>
                          </a:lnTo>
                          <a:lnTo>
                            <a:pt x="640" y="0"/>
                          </a:lnTo>
                          <a:close/>
                        </a:path>
                      </a:pathLst>
                    </a:custGeom>
                    <a:solidFill>
                      <a:srgbClr val="FFFF66"/>
                    </a:solidFill>
                    <a:ln w="19050" cmpd="sng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34" name="Freeform 34"/>
                    <p:cNvSpPr>
                      <a:spLocks/>
                    </p:cNvSpPr>
                    <p:nvPr/>
                  </p:nvSpPr>
                  <p:spPr bwMode="auto">
                    <a:xfrm>
                      <a:off x="2635207" y="209366"/>
                      <a:ext cx="1872833" cy="1589552"/>
                    </a:xfrm>
                    <a:custGeom>
                      <a:avLst/>
                      <a:gdLst>
                        <a:gd name="T0" fmla="*/ 281 w 2631"/>
                        <a:gd name="T1" fmla="*/ 659 h 2141"/>
                        <a:gd name="T2" fmla="*/ 206 w 2631"/>
                        <a:gd name="T3" fmla="*/ 557 h 2141"/>
                        <a:gd name="T4" fmla="*/ 132 w 2631"/>
                        <a:gd name="T5" fmla="*/ 492 h 2141"/>
                        <a:gd name="T6" fmla="*/ 75 w 2631"/>
                        <a:gd name="T7" fmla="*/ 446 h 2141"/>
                        <a:gd name="T8" fmla="*/ 0 w 2631"/>
                        <a:gd name="T9" fmla="*/ 334 h 2141"/>
                        <a:gd name="T10" fmla="*/ 19 w 2631"/>
                        <a:gd name="T11" fmla="*/ 121 h 2141"/>
                        <a:gd name="T12" fmla="*/ 188 w 2631"/>
                        <a:gd name="T13" fmla="*/ 47 h 2141"/>
                        <a:gd name="T14" fmla="*/ 562 w 2631"/>
                        <a:gd name="T15" fmla="*/ 19 h 2141"/>
                        <a:gd name="T16" fmla="*/ 965 w 2631"/>
                        <a:gd name="T17" fmla="*/ 0 h 2141"/>
                        <a:gd name="T18" fmla="*/ 1348 w 2631"/>
                        <a:gd name="T19" fmla="*/ 10 h 2141"/>
                        <a:gd name="T20" fmla="*/ 1760 w 2631"/>
                        <a:gd name="T21" fmla="*/ 0 h 2141"/>
                        <a:gd name="T22" fmla="*/ 2088 w 2631"/>
                        <a:gd name="T23" fmla="*/ 0 h 2141"/>
                        <a:gd name="T24" fmla="*/ 2528 w 2631"/>
                        <a:gd name="T25" fmla="*/ 28 h 2141"/>
                        <a:gd name="T26" fmla="*/ 2631 w 2631"/>
                        <a:gd name="T27" fmla="*/ 84 h 2141"/>
                        <a:gd name="T28" fmla="*/ 2622 w 2631"/>
                        <a:gd name="T29" fmla="*/ 177 h 2141"/>
                        <a:gd name="T30" fmla="*/ 2528 w 2631"/>
                        <a:gd name="T31" fmla="*/ 408 h 2141"/>
                        <a:gd name="T32" fmla="*/ 2407 w 2631"/>
                        <a:gd name="T33" fmla="*/ 594 h 2141"/>
                        <a:gd name="T34" fmla="*/ 2313 w 2631"/>
                        <a:gd name="T35" fmla="*/ 733 h 2141"/>
                        <a:gd name="T36" fmla="*/ 2229 w 2631"/>
                        <a:gd name="T37" fmla="*/ 817 h 2141"/>
                        <a:gd name="T38" fmla="*/ 2082 w 2631"/>
                        <a:gd name="T39" fmla="*/ 924 h 2141"/>
                        <a:gd name="T40" fmla="*/ 2070 w 2631"/>
                        <a:gd name="T41" fmla="*/ 1012 h 2141"/>
                        <a:gd name="T42" fmla="*/ 1995 w 2631"/>
                        <a:gd name="T43" fmla="*/ 1095 h 2141"/>
                        <a:gd name="T44" fmla="*/ 1875 w 2631"/>
                        <a:gd name="T45" fmla="*/ 1174 h 2141"/>
                        <a:gd name="T46" fmla="*/ 1817 w 2631"/>
                        <a:gd name="T47" fmla="*/ 1272 h 2141"/>
                        <a:gd name="T48" fmla="*/ 1826 w 2631"/>
                        <a:gd name="T49" fmla="*/ 1336 h 2141"/>
                        <a:gd name="T50" fmla="*/ 1873 w 2631"/>
                        <a:gd name="T51" fmla="*/ 1448 h 2141"/>
                        <a:gd name="T52" fmla="*/ 1798 w 2631"/>
                        <a:gd name="T53" fmla="*/ 1522 h 2141"/>
                        <a:gd name="T54" fmla="*/ 1751 w 2631"/>
                        <a:gd name="T55" fmla="*/ 1578 h 2141"/>
                        <a:gd name="T56" fmla="*/ 1733 w 2631"/>
                        <a:gd name="T57" fmla="*/ 1671 h 2141"/>
                        <a:gd name="T58" fmla="*/ 1639 w 2631"/>
                        <a:gd name="T59" fmla="*/ 1754 h 2141"/>
                        <a:gd name="T60" fmla="*/ 1583 w 2631"/>
                        <a:gd name="T61" fmla="*/ 1801 h 2141"/>
                        <a:gd name="T62" fmla="*/ 1479 w 2631"/>
                        <a:gd name="T63" fmla="*/ 1837 h 2141"/>
                        <a:gd name="T64" fmla="*/ 1414 w 2631"/>
                        <a:gd name="T65" fmla="*/ 1819 h 2141"/>
                        <a:gd name="T66" fmla="*/ 1348 w 2631"/>
                        <a:gd name="T67" fmla="*/ 1837 h 2141"/>
                        <a:gd name="T68" fmla="*/ 1348 w 2631"/>
                        <a:gd name="T69" fmla="*/ 1940 h 2141"/>
                        <a:gd name="T70" fmla="*/ 1124 w 2631"/>
                        <a:gd name="T71" fmla="*/ 1958 h 2141"/>
                        <a:gd name="T72" fmla="*/ 974 w 2631"/>
                        <a:gd name="T73" fmla="*/ 2033 h 2141"/>
                        <a:gd name="T74" fmla="*/ 865 w 2631"/>
                        <a:gd name="T75" fmla="*/ 2119 h 2141"/>
                        <a:gd name="T76" fmla="*/ 722 w 2631"/>
                        <a:gd name="T77" fmla="*/ 2141 h 2141"/>
                        <a:gd name="T78" fmla="*/ 759 w 2631"/>
                        <a:gd name="T79" fmla="*/ 2060 h 2141"/>
                        <a:gd name="T80" fmla="*/ 740 w 2631"/>
                        <a:gd name="T81" fmla="*/ 2004 h 2141"/>
                        <a:gd name="T82" fmla="*/ 630 w 2631"/>
                        <a:gd name="T83" fmla="*/ 2039 h 2141"/>
                        <a:gd name="T84" fmla="*/ 619 w 2631"/>
                        <a:gd name="T85" fmla="*/ 1958 h 2141"/>
                        <a:gd name="T86" fmla="*/ 712 w 2631"/>
                        <a:gd name="T87" fmla="*/ 1698 h 2141"/>
                        <a:gd name="T88" fmla="*/ 712 w 2631"/>
                        <a:gd name="T89" fmla="*/ 1615 h 2141"/>
                        <a:gd name="T90" fmla="*/ 581 w 2631"/>
                        <a:gd name="T91" fmla="*/ 1587 h 2141"/>
                        <a:gd name="T92" fmla="*/ 449 w 2631"/>
                        <a:gd name="T93" fmla="*/ 1550 h 2141"/>
                        <a:gd name="T94" fmla="*/ 384 w 2631"/>
                        <a:gd name="T95" fmla="*/ 1401 h 2141"/>
                        <a:gd name="T96" fmla="*/ 328 w 2631"/>
                        <a:gd name="T97" fmla="*/ 1272 h 2141"/>
                        <a:gd name="T98" fmla="*/ 263 w 2631"/>
                        <a:gd name="T99" fmla="*/ 1225 h 2141"/>
                        <a:gd name="T100" fmla="*/ 309 w 2631"/>
                        <a:gd name="T101" fmla="*/ 1058 h 2141"/>
                        <a:gd name="T102" fmla="*/ 347 w 2631"/>
                        <a:gd name="T103" fmla="*/ 984 h 2141"/>
                        <a:gd name="T104" fmla="*/ 347 w 2631"/>
                        <a:gd name="T105" fmla="*/ 891 h 2141"/>
                        <a:gd name="T106" fmla="*/ 347 w 2631"/>
                        <a:gd name="T107" fmla="*/ 807 h 2141"/>
                        <a:gd name="T108" fmla="*/ 281 w 2631"/>
                        <a:gd name="T109" fmla="*/ 659 h 214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2631" h="2141">
                          <a:moveTo>
                            <a:pt x="281" y="659"/>
                          </a:moveTo>
                          <a:cubicBezTo>
                            <a:pt x="263" y="613"/>
                            <a:pt x="243" y="585"/>
                            <a:pt x="206" y="557"/>
                          </a:cubicBezTo>
                          <a:cubicBezTo>
                            <a:pt x="178" y="510"/>
                            <a:pt x="197" y="538"/>
                            <a:pt x="132" y="492"/>
                          </a:cubicBezTo>
                          <a:cubicBezTo>
                            <a:pt x="113" y="483"/>
                            <a:pt x="75" y="446"/>
                            <a:pt x="75" y="446"/>
                          </a:cubicBezTo>
                          <a:lnTo>
                            <a:pt x="0" y="334"/>
                          </a:lnTo>
                          <a:lnTo>
                            <a:pt x="19" y="121"/>
                          </a:lnTo>
                          <a:lnTo>
                            <a:pt x="188" y="47"/>
                          </a:lnTo>
                          <a:lnTo>
                            <a:pt x="562" y="19"/>
                          </a:lnTo>
                          <a:lnTo>
                            <a:pt x="965" y="0"/>
                          </a:lnTo>
                          <a:lnTo>
                            <a:pt x="1348" y="10"/>
                          </a:lnTo>
                          <a:lnTo>
                            <a:pt x="1760" y="0"/>
                          </a:lnTo>
                          <a:lnTo>
                            <a:pt x="2088" y="0"/>
                          </a:lnTo>
                          <a:lnTo>
                            <a:pt x="2528" y="28"/>
                          </a:lnTo>
                          <a:lnTo>
                            <a:pt x="2631" y="84"/>
                          </a:lnTo>
                          <a:lnTo>
                            <a:pt x="2622" y="177"/>
                          </a:lnTo>
                          <a:lnTo>
                            <a:pt x="2528" y="408"/>
                          </a:lnTo>
                          <a:lnTo>
                            <a:pt x="2407" y="594"/>
                          </a:lnTo>
                          <a:lnTo>
                            <a:pt x="2313" y="733"/>
                          </a:lnTo>
                          <a:lnTo>
                            <a:pt x="2229" y="817"/>
                          </a:lnTo>
                          <a:lnTo>
                            <a:pt x="2082" y="924"/>
                          </a:lnTo>
                          <a:lnTo>
                            <a:pt x="2070" y="1012"/>
                          </a:lnTo>
                          <a:lnTo>
                            <a:pt x="1995" y="1095"/>
                          </a:lnTo>
                          <a:lnTo>
                            <a:pt x="1875" y="1174"/>
                          </a:lnTo>
                          <a:lnTo>
                            <a:pt x="1817" y="1272"/>
                          </a:lnTo>
                          <a:lnTo>
                            <a:pt x="1826" y="1336"/>
                          </a:lnTo>
                          <a:lnTo>
                            <a:pt x="1873" y="1448"/>
                          </a:lnTo>
                          <a:lnTo>
                            <a:pt x="1798" y="1522"/>
                          </a:lnTo>
                          <a:lnTo>
                            <a:pt x="1751" y="1578"/>
                          </a:lnTo>
                          <a:lnTo>
                            <a:pt x="1733" y="1671"/>
                          </a:lnTo>
                          <a:lnTo>
                            <a:pt x="1639" y="1754"/>
                          </a:lnTo>
                          <a:lnTo>
                            <a:pt x="1583" y="1801"/>
                          </a:lnTo>
                          <a:lnTo>
                            <a:pt x="1479" y="1837"/>
                          </a:lnTo>
                          <a:lnTo>
                            <a:pt x="1414" y="1819"/>
                          </a:lnTo>
                          <a:lnTo>
                            <a:pt x="1348" y="1837"/>
                          </a:lnTo>
                          <a:lnTo>
                            <a:pt x="1348" y="1940"/>
                          </a:lnTo>
                          <a:lnTo>
                            <a:pt x="1124" y="1958"/>
                          </a:lnTo>
                          <a:lnTo>
                            <a:pt x="974" y="2033"/>
                          </a:lnTo>
                          <a:lnTo>
                            <a:pt x="865" y="2119"/>
                          </a:lnTo>
                          <a:lnTo>
                            <a:pt x="722" y="2141"/>
                          </a:lnTo>
                          <a:lnTo>
                            <a:pt x="759" y="2060"/>
                          </a:lnTo>
                          <a:lnTo>
                            <a:pt x="740" y="2004"/>
                          </a:lnTo>
                          <a:lnTo>
                            <a:pt x="630" y="2039"/>
                          </a:lnTo>
                          <a:lnTo>
                            <a:pt x="619" y="1958"/>
                          </a:lnTo>
                          <a:lnTo>
                            <a:pt x="712" y="1698"/>
                          </a:lnTo>
                          <a:lnTo>
                            <a:pt x="712" y="1615"/>
                          </a:lnTo>
                          <a:lnTo>
                            <a:pt x="581" y="1587"/>
                          </a:lnTo>
                          <a:lnTo>
                            <a:pt x="449" y="1550"/>
                          </a:lnTo>
                          <a:lnTo>
                            <a:pt x="384" y="1401"/>
                          </a:lnTo>
                          <a:lnTo>
                            <a:pt x="328" y="1272"/>
                          </a:lnTo>
                          <a:lnTo>
                            <a:pt x="263" y="1225"/>
                          </a:lnTo>
                          <a:lnTo>
                            <a:pt x="309" y="1058"/>
                          </a:lnTo>
                          <a:lnTo>
                            <a:pt x="347" y="984"/>
                          </a:lnTo>
                          <a:lnTo>
                            <a:pt x="347" y="891"/>
                          </a:lnTo>
                          <a:lnTo>
                            <a:pt x="347" y="807"/>
                          </a:lnTo>
                          <a:lnTo>
                            <a:pt x="281" y="659"/>
                          </a:lnTo>
                          <a:close/>
                        </a:path>
                      </a:pathLst>
                    </a:custGeom>
                    <a:solidFill>
                      <a:srgbClr val="FFB28B"/>
                    </a:solidFill>
                    <a:ln w="19050" cmpd="sng">
                      <a:solidFill>
                        <a:schemeClr val="bg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43" name="Rectangl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2580" y="2406072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松野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4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3422" y="2852000"/>
                      <a:ext cx="468386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富士川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5" name="Rectangle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7814" y="3739876"/>
                      <a:ext cx="468386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富士南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6" name="Rectangle 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57229" y="3456491"/>
                      <a:ext cx="508597" cy="23535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田子浦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7" name="Rectangle 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8099" y="3197974"/>
                      <a:ext cx="624278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富士駅南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8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3217" y="2939251"/>
                      <a:ext cx="624278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富士駅北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" name="Rectangle 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1811" y="2656948"/>
                      <a:ext cx="468386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富士北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0" name="Rectangle 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01639" y="2631821"/>
                      <a:ext cx="312495" cy="20938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岩松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1" name="Rectangl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58330" y="2190578"/>
                      <a:ext cx="468386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岩松北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2" name="Rectangle 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7538" y="1371437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天間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3" name="Rectangle 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8278" y="1611825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鷹岡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4" name="Rectangle 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9871" y="1755967"/>
                      <a:ext cx="156603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丘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5" name="Rectangle 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67449" y="1802040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広見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6" name="Rectangle 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11335" y="1712532"/>
                      <a:ext cx="225248" cy="46964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青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葉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台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7" name="Rectangle 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65892" y="1292341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大淵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8" name="Rectangle 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419" y="2334956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伝法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9" name="Freeform 86"/>
                    <p:cNvSpPr>
                      <a:spLocks/>
                    </p:cNvSpPr>
                    <p:nvPr/>
                  </p:nvSpPr>
                  <p:spPr bwMode="auto">
                    <a:xfrm>
                      <a:off x="518567" y="2099798"/>
                      <a:ext cx="1022193" cy="1169334"/>
                    </a:xfrm>
                    <a:custGeom>
                      <a:avLst/>
                      <a:gdLst>
                        <a:gd name="T0" fmla="*/ 1383 w 1436"/>
                        <a:gd name="T1" fmla="*/ 36 h 1575"/>
                        <a:gd name="T2" fmla="*/ 1353 w 1436"/>
                        <a:gd name="T3" fmla="*/ 91 h 1575"/>
                        <a:gd name="T4" fmla="*/ 1341 w 1436"/>
                        <a:gd name="T5" fmla="*/ 158 h 1575"/>
                        <a:gd name="T6" fmla="*/ 1389 w 1436"/>
                        <a:gd name="T7" fmla="*/ 247 h 1575"/>
                        <a:gd name="T8" fmla="*/ 1401 w 1436"/>
                        <a:gd name="T9" fmla="*/ 295 h 1575"/>
                        <a:gd name="T10" fmla="*/ 1392 w 1436"/>
                        <a:gd name="T11" fmla="*/ 403 h 1575"/>
                        <a:gd name="T12" fmla="*/ 1367 w 1436"/>
                        <a:gd name="T13" fmla="*/ 581 h 1575"/>
                        <a:gd name="T14" fmla="*/ 1340 w 1436"/>
                        <a:gd name="T15" fmla="*/ 671 h 1575"/>
                        <a:gd name="T16" fmla="*/ 1306 w 1436"/>
                        <a:gd name="T17" fmla="*/ 753 h 1575"/>
                        <a:gd name="T18" fmla="*/ 1254 w 1436"/>
                        <a:gd name="T19" fmla="*/ 807 h 1575"/>
                        <a:gd name="T20" fmla="*/ 1223 w 1436"/>
                        <a:gd name="T21" fmla="*/ 831 h 1575"/>
                        <a:gd name="T22" fmla="*/ 1203 w 1436"/>
                        <a:gd name="T23" fmla="*/ 851 h 1575"/>
                        <a:gd name="T24" fmla="*/ 1214 w 1436"/>
                        <a:gd name="T25" fmla="*/ 836 h 1575"/>
                        <a:gd name="T26" fmla="*/ 1205 w 1436"/>
                        <a:gd name="T27" fmla="*/ 873 h 1575"/>
                        <a:gd name="T28" fmla="*/ 1174 w 1436"/>
                        <a:gd name="T29" fmla="*/ 946 h 1575"/>
                        <a:gd name="T30" fmla="*/ 1135 w 1436"/>
                        <a:gd name="T31" fmla="*/ 1016 h 1575"/>
                        <a:gd name="T32" fmla="*/ 1121 w 1436"/>
                        <a:gd name="T33" fmla="*/ 1078 h 1575"/>
                        <a:gd name="T34" fmla="*/ 1061 w 1436"/>
                        <a:gd name="T35" fmla="*/ 1174 h 1575"/>
                        <a:gd name="T36" fmla="*/ 1048 w 1436"/>
                        <a:gd name="T37" fmla="*/ 1271 h 1575"/>
                        <a:gd name="T38" fmla="*/ 1020 w 1436"/>
                        <a:gd name="T39" fmla="*/ 1328 h 1575"/>
                        <a:gd name="T40" fmla="*/ 950 w 1436"/>
                        <a:gd name="T41" fmla="*/ 1349 h 1575"/>
                        <a:gd name="T42" fmla="*/ 828 w 1436"/>
                        <a:gd name="T43" fmla="*/ 1331 h 1575"/>
                        <a:gd name="T44" fmla="*/ 681 w 1436"/>
                        <a:gd name="T45" fmla="*/ 1284 h 1575"/>
                        <a:gd name="T46" fmla="*/ 417 w 1436"/>
                        <a:gd name="T47" fmla="*/ 1368 h 1575"/>
                        <a:gd name="T48" fmla="*/ 326 w 1436"/>
                        <a:gd name="T49" fmla="*/ 1377 h 1575"/>
                        <a:gd name="T50" fmla="*/ 235 w 1436"/>
                        <a:gd name="T51" fmla="*/ 1385 h 1575"/>
                        <a:gd name="T52" fmla="*/ 184 w 1436"/>
                        <a:gd name="T53" fmla="*/ 1419 h 1575"/>
                        <a:gd name="T54" fmla="*/ 146 w 1436"/>
                        <a:gd name="T55" fmla="*/ 1469 h 1575"/>
                        <a:gd name="T56" fmla="*/ 61 w 1436"/>
                        <a:gd name="T57" fmla="*/ 1506 h 1575"/>
                        <a:gd name="T58" fmla="*/ 14 w 1436"/>
                        <a:gd name="T59" fmla="*/ 1550 h 1575"/>
                        <a:gd name="T60" fmla="*/ 0 w 1436"/>
                        <a:gd name="T61" fmla="*/ 1575 h 1575"/>
                        <a:gd name="T62" fmla="*/ 11 w 1436"/>
                        <a:gd name="T63" fmla="*/ 1535 h 1575"/>
                        <a:gd name="T64" fmla="*/ 87 w 1436"/>
                        <a:gd name="T65" fmla="*/ 1490 h 1575"/>
                        <a:gd name="T66" fmla="*/ 168 w 1436"/>
                        <a:gd name="T67" fmla="*/ 1442 h 1575"/>
                        <a:gd name="T68" fmla="*/ 176 w 1436"/>
                        <a:gd name="T69" fmla="*/ 1416 h 1575"/>
                        <a:gd name="T70" fmla="*/ 238 w 1436"/>
                        <a:gd name="T71" fmla="*/ 1375 h 1575"/>
                        <a:gd name="T72" fmla="*/ 357 w 1436"/>
                        <a:gd name="T73" fmla="*/ 1365 h 1575"/>
                        <a:gd name="T74" fmla="*/ 414 w 1436"/>
                        <a:gd name="T75" fmla="*/ 1360 h 1575"/>
                        <a:gd name="T76" fmla="*/ 710 w 1436"/>
                        <a:gd name="T77" fmla="*/ 1279 h 1575"/>
                        <a:gd name="T78" fmla="*/ 831 w 1436"/>
                        <a:gd name="T79" fmla="*/ 1322 h 1575"/>
                        <a:gd name="T80" fmla="*/ 988 w 1436"/>
                        <a:gd name="T81" fmla="*/ 1339 h 1575"/>
                        <a:gd name="T82" fmla="*/ 1022 w 1436"/>
                        <a:gd name="T83" fmla="*/ 1310 h 1575"/>
                        <a:gd name="T84" fmla="*/ 1040 w 1436"/>
                        <a:gd name="T85" fmla="*/ 1269 h 1575"/>
                        <a:gd name="T86" fmla="*/ 1058 w 1436"/>
                        <a:gd name="T87" fmla="*/ 1156 h 1575"/>
                        <a:gd name="T88" fmla="*/ 1113 w 1436"/>
                        <a:gd name="T89" fmla="*/ 1074 h 1575"/>
                        <a:gd name="T90" fmla="*/ 1138 w 1436"/>
                        <a:gd name="T91" fmla="*/ 996 h 1575"/>
                        <a:gd name="T92" fmla="*/ 1168 w 1436"/>
                        <a:gd name="T93" fmla="*/ 925 h 1575"/>
                        <a:gd name="T94" fmla="*/ 1202 w 1436"/>
                        <a:gd name="T95" fmla="*/ 857 h 1575"/>
                        <a:gd name="T96" fmla="*/ 1215 w 1436"/>
                        <a:gd name="T97" fmla="*/ 844 h 1575"/>
                        <a:gd name="T98" fmla="*/ 1204 w 1436"/>
                        <a:gd name="T99" fmla="*/ 844 h 1575"/>
                        <a:gd name="T100" fmla="*/ 1227 w 1436"/>
                        <a:gd name="T101" fmla="*/ 811 h 1575"/>
                        <a:gd name="T102" fmla="*/ 1266 w 1436"/>
                        <a:gd name="T103" fmla="*/ 789 h 1575"/>
                        <a:gd name="T104" fmla="*/ 1315 w 1436"/>
                        <a:gd name="T105" fmla="*/ 721 h 1575"/>
                        <a:gd name="T106" fmla="*/ 1343 w 1436"/>
                        <a:gd name="T107" fmla="*/ 629 h 1575"/>
                        <a:gd name="T108" fmla="*/ 1362 w 1436"/>
                        <a:gd name="T109" fmla="*/ 565 h 1575"/>
                        <a:gd name="T110" fmla="*/ 1388 w 1436"/>
                        <a:gd name="T111" fmla="*/ 333 h 1575"/>
                        <a:gd name="T112" fmla="*/ 1388 w 1436"/>
                        <a:gd name="T113" fmla="*/ 271 h 1575"/>
                        <a:gd name="T114" fmla="*/ 1340 w 1436"/>
                        <a:gd name="T115" fmla="*/ 181 h 1575"/>
                        <a:gd name="T116" fmla="*/ 1329 w 1436"/>
                        <a:gd name="T117" fmla="*/ 133 h 1575"/>
                        <a:gd name="T118" fmla="*/ 1359 w 1436"/>
                        <a:gd name="T119" fmla="*/ 50 h 1575"/>
                        <a:gd name="T120" fmla="*/ 1396 w 1436"/>
                        <a:gd name="T121" fmla="*/ 17 h 157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  <a:cxn ang="0">
                          <a:pos x="T118" y="T119"/>
                        </a:cxn>
                        <a:cxn ang="0">
                          <a:pos x="T120" y="T121"/>
                        </a:cxn>
                      </a:cxnLst>
                      <a:rect l="0" t="0" r="r" b="b"/>
                      <a:pathLst>
                        <a:path w="1436" h="1575">
                          <a:moveTo>
                            <a:pt x="1436" y="9"/>
                          </a:moveTo>
                          <a:lnTo>
                            <a:pt x="1420" y="16"/>
                          </a:lnTo>
                          <a:lnTo>
                            <a:pt x="1400" y="25"/>
                          </a:lnTo>
                          <a:lnTo>
                            <a:pt x="1382" y="37"/>
                          </a:lnTo>
                          <a:lnTo>
                            <a:pt x="1383" y="36"/>
                          </a:lnTo>
                          <a:lnTo>
                            <a:pt x="1369" y="49"/>
                          </a:lnTo>
                          <a:lnTo>
                            <a:pt x="1370" y="48"/>
                          </a:lnTo>
                          <a:lnTo>
                            <a:pt x="1367" y="54"/>
                          </a:lnTo>
                          <a:lnTo>
                            <a:pt x="1363" y="64"/>
                          </a:lnTo>
                          <a:lnTo>
                            <a:pt x="1353" y="91"/>
                          </a:lnTo>
                          <a:lnTo>
                            <a:pt x="1343" y="119"/>
                          </a:lnTo>
                          <a:lnTo>
                            <a:pt x="1340" y="129"/>
                          </a:lnTo>
                          <a:lnTo>
                            <a:pt x="1338" y="136"/>
                          </a:lnTo>
                          <a:lnTo>
                            <a:pt x="1338" y="133"/>
                          </a:lnTo>
                          <a:lnTo>
                            <a:pt x="1341" y="158"/>
                          </a:lnTo>
                          <a:lnTo>
                            <a:pt x="1341" y="157"/>
                          </a:lnTo>
                          <a:lnTo>
                            <a:pt x="1348" y="178"/>
                          </a:lnTo>
                          <a:lnTo>
                            <a:pt x="1348" y="177"/>
                          </a:lnTo>
                          <a:lnTo>
                            <a:pt x="1368" y="212"/>
                          </a:lnTo>
                          <a:lnTo>
                            <a:pt x="1389" y="247"/>
                          </a:lnTo>
                          <a:cubicBezTo>
                            <a:pt x="1389" y="247"/>
                            <a:pt x="1389" y="247"/>
                            <a:pt x="1389" y="248"/>
                          </a:cubicBezTo>
                          <a:lnTo>
                            <a:pt x="1397" y="269"/>
                          </a:lnTo>
                          <a:cubicBezTo>
                            <a:pt x="1397" y="269"/>
                            <a:pt x="1397" y="269"/>
                            <a:pt x="1397" y="269"/>
                          </a:cubicBezTo>
                          <a:lnTo>
                            <a:pt x="1401" y="293"/>
                          </a:lnTo>
                          <a:cubicBezTo>
                            <a:pt x="1401" y="294"/>
                            <a:pt x="1401" y="294"/>
                            <a:pt x="1401" y="295"/>
                          </a:cubicBezTo>
                          <a:lnTo>
                            <a:pt x="1400" y="306"/>
                          </a:lnTo>
                          <a:lnTo>
                            <a:pt x="1399" y="320"/>
                          </a:lnTo>
                          <a:lnTo>
                            <a:pt x="1396" y="335"/>
                          </a:lnTo>
                          <a:lnTo>
                            <a:pt x="1395" y="345"/>
                          </a:lnTo>
                          <a:lnTo>
                            <a:pt x="1392" y="403"/>
                          </a:lnTo>
                          <a:lnTo>
                            <a:pt x="1385" y="456"/>
                          </a:lnTo>
                          <a:lnTo>
                            <a:pt x="1377" y="508"/>
                          </a:lnTo>
                          <a:lnTo>
                            <a:pt x="1370" y="565"/>
                          </a:lnTo>
                          <a:lnTo>
                            <a:pt x="1367" y="580"/>
                          </a:lnTo>
                          <a:cubicBezTo>
                            <a:pt x="1367" y="580"/>
                            <a:pt x="1367" y="580"/>
                            <a:pt x="1367" y="581"/>
                          </a:cubicBezTo>
                          <a:lnTo>
                            <a:pt x="1361" y="595"/>
                          </a:lnTo>
                          <a:lnTo>
                            <a:pt x="1361" y="594"/>
                          </a:lnTo>
                          <a:lnTo>
                            <a:pt x="1352" y="631"/>
                          </a:lnTo>
                          <a:lnTo>
                            <a:pt x="1343" y="659"/>
                          </a:lnTo>
                          <a:lnTo>
                            <a:pt x="1340" y="671"/>
                          </a:lnTo>
                          <a:lnTo>
                            <a:pt x="1335" y="690"/>
                          </a:lnTo>
                          <a:lnTo>
                            <a:pt x="1329" y="710"/>
                          </a:lnTo>
                          <a:lnTo>
                            <a:pt x="1324" y="724"/>
                          </a:lnTo>
                          <a:cubicBezTo>
                            <a:pt x="1324" y="725"/>
                            <a:pt x="1324" y="725"/>
                            <a:pt x="1324" y="725"/>
                          </a:cubicBezTo>
                          <a:lnTo>
                            <a:pt x="1306" y="753"/>
                          </a:lnTo>
                          <a:lnTo>
                            <a:pt x="1287" y="781"/>
                          </a:lnTo>
                          <a:cubicBezTo>
                            <a:pt x="1287" y="781"/>
                            <a:pt x="1287" y="781"/>
                            <a:pt x="1287" y="781"/>
                          </a:cubicBezTo>
                          <a:lnTo>
                            <a:pt x="1273" y="795"/>
                          </a:lnTo>
                          <a:cubicBezTo>
                            <a:pt x="1273" y="796"/>
                            <a:pt x="1272" y="796"/>
                            <a:pt x="1272" y="796"/>
                          </a:cubicBezTo>
                          <a:lnTo>
                            <a:pt x="1254" y="807"/>
                          </a:lnTo>
                          <a:lnTo>
                            <a:pt x="1237" y="817"/>
                          </a:lnTo>
                          <a:lnTo>
                            <a:pt x="1232" y="819"/>
                          </a:lnTo>
                          <a:lnTo>
                            <a:pt x="1230" y="820"/>
                          </a:lnTo>
                          <a:lnTo>
                            <a:pt x="1232" y="818"/>
                          </a:lnTo>
                          <a:lnTo>
                            <a:pt x="1223" y="831"/>
                          </a:lnTo>
                          <a:lnTo>
                            <a:pt x="1217" y="840"/>
                          </a:lnTo>
                          <a:lnTo>
                            <a:pt x="1211" y="850"/>
                          </a:lnTo>
                          <a:cubicBezTo>
                            <a:pt x="1211" y="850"/>
                            <a:pt x="1211" y="850"/>
                            <a:pt x="1210" y="850"/>
                          </a:cubicBezTo>
                          <a:lnTo>
                            <a:pt x="1209" y="851"/>
                          </a:lnTo>
                          <a:cubicBezTo>
                            <a:pt x="1208" y="852"/>
                            <a:pt x="1205" y="852"/>
                            <a:pt x="1203" y="851"/>
                          </a:cubicBezTo>
                          <a:cubicBezTo>
                            <a:pt x="1201" y="850"/>
                            <a:pt x="1201" y="847"/>
                            <a:pt x="1202" y="845"/>
                          </a:cubicBezTo>
                          <a:lnTo>
                            <a:pt x="1205" y="842"/>
                          </a:lnTo>
                          <a:cubicBezTo>
                            <a:pt x="1205" y="842"/>
                            <a:pt x="1205" y="841"/>
                            <a:pt x="1205" y="841"/>
                          </a:cubicBezTo>
                          <a:lnTo>
                            <a:pt x="1209" y="837"/>
                          </a:lnTo>
                          <a:cubicBezTo>
                            <a:pt x="1210" y="836"/>
                            <a:pt x="1212" y="836"/>
                            <a:pt x="1214" y="836"/>
                          </a:cubicBezTo>
                          <a:lnTo>
                            <a:pt x="1215" y="837"/>
                          </a:lnTo>
                          <a:cubicBezTo>
                            <a:pt x="1217" y="838"/>
                            <a:pt x="1218" y="840"/>
                            <a:pt x="1217" y="843"/>
                          </a:cubicBezTo>
                          <a:lnTo>
                            <a:pt x="1215" y="851"/>
                          </a:lnTo>
                          <a:lnTo>
                            <a:pt x="1211" y="861"/>
                          </a:lnTo>
                          <a:lnTo>
                            <a:pt x="1205" y="873"/>
                          </a:lnTo>
                          <a:lnTo>
                            <a:pt x="1195" y="888"/>
                          </a:lnTo>
                          <a:lnTo>
                            <a:pt x="1186" y="902"/>
                          </a:lnTo>
                          <a:lnTo>
                            <a:pt x="1186" y="900"/>
                          </a:lnTo>
                          <a:lnTo>
                            <a:pt x="1177" y="928"/>
                          </a:lnTo>
                          <a:lnTo>
                            <a:pt x="1174" y="946"/>
                          </a:lnTo>
                          <a:lnTo>
                            <a:pt x="1168" y="965"/>
                          </a:lnTo>
                          <a:cubicBezTo>
                            <a:pt x="1168" y="965"/>
                            <a:pt x="1168" y="966"/>
                            <a:pt x="1167" y="966"/>
                          </a:cubicBezTo>
                          <a:lnTo>
                            <a:pt x="1157" y="983"/>
                          </a:lnTo>
                          <a:lnTo>
                            <a:pt x="1145" y="1001"/>
                          </a:lnTo>
                          <a:lnTo>
                            <a:pt x="1135" y="1016"/>
                          </a:lnTo>
                          <a:lnTo>
                            <a:pt x="1130" y="1022"/>
                          </a:lnTo>
                          <a:lnTo>
                            <a:pt x="1131" y="1019"/>
                          </a:lnTo>
                          <a:lnTo>
                            <a:pt x="1128" y="1048"/>
                          </a:lnTo>
                          <a:lnTo>
                            <a:pt x="1122" y="1076"/>
                          </a:lnTo>
                          <a:cubicBezTo>
                            <a:pt x="1122" y="1077"/>
                            <a:pt x="1122" y="1077"/>
                            <a:pt x="1121" y="1078"/>
                          </a:cubicBezTo>
                          <a:lnTo>
                            <a:pt x="1104" y="1106"/>
                          </a:lnTo>
                          <a:lnTo>
                            <a:pt x="1085" y="1133"/>
                          </a:lnTo>
                          <a:lnTo>
                            <a:pt x="1066" y="1161"/>
                          </a:lnTo>
                          <a:lnTo>
                            <a:pt x="1067" y="1160"/>
                          </a:lnTo>
                          <a:lnTo>
                            <a:pt x="1061" y="1174"/>
                          </a:lnTo>
                          <a:lnTo>
                            <a:pt x="1061" y="1172"/>
                          </a:lnTo>
                          <a:lnTo>
                            <a:pt x="1058" y="1187"/>
                          </a:lnTo>
                          <a:lnTo>
                            <a:pt x="1054" y="1228"/>
                          </a:lnTo>
                          <a:lnTo>
                            <a:pt x="1048" y="1270"/>
                          </a:lnTo>
                          <a:cubicBezTo>
                            <a:pt x="1048" y="1271"/>
                            <a:pt x="1048" y="1271"/>
                            <a:pt x="1048" y="1271"/>
                          </a:cubicBezTo>
                          <a:lnTo>
                            <a:pt x="1038" y="1301"/>
                          </a:lnTo>
                          <a:cubicBezTo>
                            <a:pt x="1038" y="1301"/>
                            <a:pt x="1038" y="1301"/>
                            <a:pt x="1037" y="1301"/>
                          </a:cubicBezTo>
                          <a:lnTo>
                            <a:pt x="1029" y="1316"/>
                          </a:lnTo>
                          <a:cubicBezTo>
                            <a:pt x="1029" y="1316"/>
                            <a:pt x="1029" y="1316"/>
                            <a:pt x="1029" y="1316"/>
                          </a:cubicBezTo>
                          <a:lnTo>
                            <a:pt x="1020" y="1328"/>
                          </a:lnTo>
                          <a:lnTo>
                            <a:pt x="1007" y="1341"/>
                          </a:lnTo>
                          <a:cubicBezTo>
                            <a:pt x="1006" y="1341"/>
                            <a:pt x="1006" y="1341"/>
                            <a:pt x="1006" y="1342"/>
                          </a:cubicBezTo>
                          <a:lnTo>
                            <a:pt x="991" y="1348"/>
                          </a:lnTo>
                          <a:cubicBezTo>
                            <a:pt x="990" y="1348"/>
                            <a:pt x="990" y="1348"/>
                            <a:pt x="989" y="1348"/>
                          </a:cubicBezTo>
                          <a:lnTo>
                            <a:pt x="950" y="1349"/>
                          </a:lnTo>
                          <a:lnTo>
                            <a:pt x="917" y="1347"/>
                          </a:lnTo>
                          <a:lnTo>
                            <a:pt x="890" y="1345"/>
                          </a:lnTo>
                          <a:lnTo>
                            <a:pt x="866" y="1341"/>
                          </a:lnTo>
                          <a:lnTo>
                            <a:pt x="828" y="1331"/>
                          </a:lnTo>
                          <a:cubicBezTo>
                            <a:pt x="828" y="1331"/>
                            <a:pt x="828" y="1331"/>
                            <a:pt x="828" y="1331"/>
                          </a:cubicBezTo>
                          <a:lnTo>
                            <a:pt x="798" y="1317"/>
                          </a:lnTo>
                          <a:lnTo>
                            <a:pt x="768" y="1304"/>
                          </a:lnTo>
                          <a:lnTo>
                            <a:pt x="731" y="1293"/>
                          </a:lnTo>
                          <a:lnTo>
                            <a:pt x="708" y="1288"/>
                          </a:lnTo>
                          <a:lnTo>
                            <a:pt x="681" y="1284"/>
                          </a:lnTo>
                          <a:lnTo>
                            <a:pt x="649" y="1283"/>
                          </a:lnTo>
                          <a:lnTo>
                            <a:pt x="610" y="1282"/>
                          </a:lnTo>
                          <a:lnTo>
                            <a:pt x="612" y="1282"/>
                          </a:lnTo>
                          <a:lnTo>
                            <a:pt x="418" y="1368"/>
                          </a:lnTo>
                          <a:cubicBezTo>
                            <a:pt x="418" y="1368"/>
                            <a:pt x="417" y="1368"/>
                            <a:pt x="417" y="1368"/>
                          </a:cubicBezTo>
                          <a:lnTo>
                            <a:pt x="413" y="1369"/>
                          </a:lnTo>
                          <a:lnTo>
                            <a:pt x="407" y="1370"/>
                          </a:lnTo>
                          <a:lnTo>
                            <a:pt x="385" y="1372"/>
                          </a:lnTo>
                          <a:lnTo>
                            <a:pt x="358" y="1375"/>
                          </a:lnTo>
                          <a:lnTo>
                            <a:pt x="326" y="1377"/>
                          </a:lnTo>
                          <a:lnTo>
                            <a:pt x="294" y="1380"/>
                          </a:lnTo>
                          <a:lnTo>
                            <a:pt x="266" y="1382"/>
                          </a:lnTo>
                          <a:lnTo>
                            <a:pt x="245" y="1384"/>
                          </a:lnTo>
                          <a:lnTo>
                            <a:pt x="238" y="1384"/>
                          </a:lnTo>
                          <a:lnTo>
                            <a:pt x="235" y="1385"/>
                          </a:lnTo>
                          <a:lnTo>
                            <a:pt x="199" y="1394"/>
                          </a:lnTo>
                          <a:lnTo>
                            <a:pt x="202" y="1392"/>
                          </a:lnTo>
                          <a:lnTo>
                            <a:pt x="192" y="1406"/>
                          </a:lnTo>
                          <a:lnTo>
                            <a:pt x="183" y="1421"/>
                          </a:lnTo>
                          <a:lnTo>
                            <a:pt x="184" y="1419"/>
                          </a:lnTo>
                          <a:lnTo>
                            <a:pt x="181" y="1433"/>
                          </a:lnTo>
                          <a:cubicBezTo>
                            <a:pt x="181" y="1434"/>
                            <a:pt x="181" y="1434"/>
                            <a:pt x="181" y="1435"/>
                          </a:cubicBezTo>
                          <a:lnTo>
                            <a:pt x="175" y="1448"/>
                          </a:lnTo>
                          <a:cubicBezTo>
                            <a:pt x="174" y="1449"/>
                            <a:pt x="174" y="1449"/>
                            <a:pt x="173" y="1450"/>
                          </a:cubicBezTo>
                          <a:lnTo>
                            <a:pt x="146" y="1469"/>
                          </a:lnTo>
                          <a:lnTo>
                            <a:pt x="118" y="1487"/>
                          </a:lnTo>
                          <a:lnTo>
                            <a:pt x="104" y="1494"/>
                          </a:lnTo>
                          <a:cubicBezTo>
                            <a:pt x="104" y="1494"/>
                            <a:pt x="104" y="1494"/>
                            <a:pt x="104" y="1494"/>
                          </a:cubicBezTo>
                          <a:lnTo>
                            <a:pt x="90" y="1498"/>
                          </a:lnTo>
                          <a:lnTo>
                            <a:pt x="61" y="1506"/>
                          </a:lnTo>
                          <a:lnTo>
                            <a:pt x="34" y="1515"/>
                          </a:lnTo>
                          <a:lnTo>
                            <a:pt x="36" y="1513"/>
                          </a:lnTo>
                          <a:lnTo>
                            <a:pt x="25" y="1529"/>
                          </a:lnTo>
                          <a:lnTo>
                            <a:pt x="18" y="1540"/>
                          </a:lnTo>
                          <a:lnTo>
                            <a:pt x="14" y="1550"/>
                          </a:lnTo>
                          <a:lnTo>
                            <a:pt x="14" y="1549"/>
                          </a:lnTo>
                          <a:lnTo>
                            <a:pt x="9" y="1567"/>
                          </a:lnTo>
                          <a:lnTo>
                            <a:pt x="9" y="1566"/>
                          </a:lnTo>
                          <a:lnTo>
                            <a:pt x="9" y="1575"/>
                          </a:lnTo>
                          <a:lnTo>
                            <a:pt x="0" y="1575"/>
                          </a:lnTo>
                          <a:lnTo>
                            <a:pt x="0" y="1566"/>
                          </a:lnTo>
                          <a:cubicBezTo>
                            <a:pt x="0" y="1566"/>
                            <a:pt x="1" y="1565"/>
                            <a:pt x="1" y="1565"/>
                          </a:cubicBezTo>
                          <a:lnTo>
                            <a:pt x="5" y="1547"/>
                          </a:lnTo>
                          <a:cubicBezTo>
                            <a:pt x="5" y="1547"/>
                            <a:pt x="5" y="1546"/>
                            <a:pt x="5" y="1546"/>
                          </a:cubicBezTo>
                          <a:lnTo>
                            <a:pt x="11" y="1535"/>
                          </a:lnTo>
                          <a:lnTo>
                            <a:pt x="18" y="1524"/>
                          </a:lnTo>
                          <a:lnTo>
                            <a:pt x="29" y="1508"/>
                          </a:lnTo>
                          <a:cubicBezTo>
                            <a:pt x="29" y="1507"/>
                            <a:pt x="30" y="1506"/>
                            <a:pt x="31" y="1506"/>
                          </a:cubicBezTo>
                          <a:lnTo>
                            <a:pt x="58" y="1497"/>
                          </a:lnTo>
                          <a:lnTo>
                            <a:pt x="87" y="1490"/>
                          </a:lnTo>
                          <a:lnTo>
                            <a:pt x="101" y="1485"/>
                          </a:lnTo>
                          <a:lnTo>
                            <a:pt x="100" y="1485"/>
                          </a:lnTo>
                          <a:lnTo>
                            <a:pt x="112" y="1479"/>
                          </a:lnTo>
                          <a:lnTo>
                            <a:pt x="141" y="1462"/>
                          </a:lnTo>
                          <a:lnTo>
                            <a:pt x="168" y="1442"/>
                          </a:lnTo>
                          <a:lnTo>
                            <a:pt x="166" y="1444"/>
                          </a:lnTo>
                          <a:lnTo>
                            <a:pt x="172" y="1431"/>
                          </a:lnTo>
                          <a:lnTo>
                            <a:pt x="172" y="1432"/>
                          </a:lnTo>
                          <a:lnTo>
                            <a:pt x="175" y="1417"/>
                          </a:lnTo>
                          <a:cubicBezTo>
                            <a:pt x="175" y="1417"/>
                            <a:pt x="175" y="1416"/>
                            <a:pt x="176" y="1416"/>
                          </a:cubicBezTo>
                          <a:lnTo>
                            <a:pt x="185" y="1401"/>
                          </a:lnTo>
                          <a:lnTo>
                            <a:pt x="194" y="1387"/>
                          </a:lnTo>
                          <a:cubicBezTo>
                            <a:pt x="195" y="1386"/>
                            <a:pt x="196" y="1386"/>
                            <a:pt x="197" y="1386"/>
                          </a:cubicBezTo>
                          <a:lnTo>
                            <a:pt x="234" y="1376"/>
                          </a:lnTo>
                          <a:lnTo>
                            <a:pt x="238" y="1375"/>
                          </a:lnTo>
                          <a:lnTo>
                            <a:pt x="245" y="1375"/>
                          </a:lnTo>
                          <a:lnTo>
                            <a:pt x="265" y="1373"/>
                          </a:lnTo>
                          <a:lnTo>
                            <a:pt x="294" y="1371"/>
                          </a:lnTo>
                          <a:lnTo>
                            <a:pt x="325" y="1368"/>
                          </a:lnTo>
                          <a:lnTo>
                            <a:pt x="357" y="1365"/>
                          </a:lnTo>
                          <a:lnTo>
                            <a:pt x="385" y="1364"/>
                          </a:lnTo>
                          <a:lnTo>
                            <a:pt x="405" y="1361"/>
                          </a:lnTo>
                          <a:lnTo>
                            <a:pt x="412" y="1360"/>
                          </a:lnTo>
                          <a:lnTo>
                            <a:pt x="415" y="1360"/>
                          </a:lnTo>
                          <a:lnTo>
                            <a:pt x="414" y="1360"/>
                          </a:lnTo>
                          <a:lnTo>
                            <a:pt x="608" y="1274"/>
                          </a:lnTo>
                          <a:cubicBezTo>
                            <a:pt x="609" y="1274"/>
                            <a:pt x="610" y="1273"/>
                            <a:pt x="611" y="1273"/>
                          </a:cubicBezTo>
                          <a:lnTo>
                            <a:pt x="649" y="1274"/>
                          </a:lnTo>
                          <a:lnTo>
                            <a:pt x="682" y="1276"/>
                          </a:lnTo>
                          <a:lnTo>
                            <a:pt x="710" y="1279"/>
                          </a:lnTo>
                          <a:lnTo>
                            <a:pt x="734" y="1284"/>
                          </a:lnTo>
                          <a:lnTo>
                            <a:pt x="772" y="1295"/>
                          </a:lnTo>
                          <a:lnTo>
                            <a:pt x="802" y="1309"/>
                          </a:lnTo>
                          <a:lnTo>
                            <a:pt x="832" y="1322"/>
                          </a:lnTo>
                          <a:lnTo>
                            <a:pt x="831" y="1322"/>
                          </a:lnTo>
                          <a:lnTo>
                            <a:pt x="867" y="1332"/>
                          </a:lnTo>
                          <a:lnTo>
                            <a:pt x="890" y="1336"/>
                          </a:lnTo>
                          <a:lnTo>
                            <a:pt x="918" y="1338"/>
                          </a:lnTo>
                          <a:lnTo>
                            <a:pt x="950" y="1339"/>
                          </a:lnTo>
                          <a:lnTo>
                            <a:pt x="988" y="1339"/>
                          </a:lnTo>
                          <a:lnTo>
                            <a:pt x="987" y="1339"/>
                          </a:lnTo>
                          <a:lnTo>
                            <a:pt x="1002" y="1333"/>
                          </a:lnTo>
                          <a:lnTo>
                            <a:pt x="1001" y="1334"/>
                          </a:lnTo>
                          <a:lnTo>
                            <a:pt x="1013" y="1322"/>
                          </a:lnTo>
                          <a:lnTo>
                            <a:pt x="1022" y="1310"/>
                          </a:lnTo>
                          <a:lnTo>
                            <a:pt x="1021" y="1312"/>
                          </a:lnTo>
                          <a:lnTo>
                            <a:pt x="1029" y="1297"/>
                          </a:lnTo>
                          <a:lnTo>
                            <a:pt x="1029" y="1298"/>
                          </a:lnTo>
                          <a:lnTo>
                            <a:pt x="1040" y="1268"/>
                          </a:lnTo>
                          <a:lnTo>
                            <a:pt x="1040" y="1269"/>
                          </a:lnTo>
                          <a:lnTo>
                            <a:pt x="1044" y="1228"/>
                          </a:lnTo>
                          <a:lnTo>
                            <a:pt x="1049" y="1185"/>
                          </a:lnTo>
                          <a:lnTo>
                            <a:pt x="1052" y="1171"/>
                          </a:lnTo>
                          <a:cubicBezTo>
                            <a:pt x="1052" y="1170"/>
                            <a:pt x="1052" y="1170"/>
                            <a:pt x="1052" y="1170"/>
                          </a:cubicBezTo>
                          <a:lnTo>
                            <a:pt x="1058" y="1156"/>
                          </a:lnTo>
                          <a:cubicBezTo>
                            <a:pt x="1058" y="1156"/>
                            <a:pt x="1059" y="1156"/>
                            <a:pt x="1059" y="1156"/>
                          </a:cubicBezTo>
                          <a:lnTo>
                            <a:pt x="1077" y="1128"/>
                          </a:lnTo>
                          <a:lnTo>
                            <a:pt x="1097" y="1101"/>
                          </a:lnTo>
                          <a:lnTo>
                            <a:pt x="1114" y="1073"/>
                          </a:lnTo>
                          <a:lnTo>
                            <a:pt x="1113" y="1074"/>
                          </a:lnTo>
                          <a:lnTo>
                            <a:pt x="1119" y="1047"/>
                          </a:lnTo>
                          <a:lnTo>
                            <a:pt x="1122" y="1019"/>
                          </a:lnTo>
                          <a:cubicBezTo>
                            <a:pt x="1122" y="1018"/>
                            <a:pt x="1122" y="1017"/>
                            <a:pt x="1123" y="1016"/>
                          </a:cubicBezTo>
                          <a:lnTo>
                            <a:pt x="1127" y="1011"/>
                          </a:lnTo>
                          <a:lnTo>
                            <a:pt x="1138" y="996"/>
                          </a:lnTo>
                          <a:lnTo>
                            <a:pt x="1150" y="978"/>
                          </a:lnTo>
                          <a:lnTo>
                            <a:pt x="1160" y="961"/>
                          </a:lnTo>
                          <a:lnTo>
                            <a:pt x="1159" y="962"/>
                          </a:lnTo>
                          <a:lnTo>
                            <a:pt x="1165" y="944"/>
                          </a:lnTo>
                          <a:lnTo>
                            <a:pt x="1168" y="925"/>
                          </a:lnTo>
                          <a:lnTo>
                            <a:pt x="1178" y="898"/>
                          </a:lnTo>
                          <a:cubicBezTo>
                            <a:pt x="1178" y="897"/>
                            <a:pt x="1178" y="897"/>
                            <a:pt x="1178" y="896"/>
                          </a:cubicBezTo>
                          <a:lnTo>
                            <a:pt x="1187" y="883"/>
                          </a:lnTo>
                          <a:lnTo>
                            <a:pt x="1196" y="869"/>
                          </a:lnTo>
                          <a:lnTo>
                            <a:pt x="1202" y="857"/>
                          </a:lnTo>
                          <a:lnTo>
                            <a:pt x="1206" y="848"/>
                          </a:lnTo>
                          <a:lnTo>
                            <a:pt x="1209" y="840"/>
                          </a:lnTo>
                          <a:lnTo>
                            <a:pt x="1211" y="846"/>
                          </a:lnTo>
                          <a:lnTo>
                            <a:pt x="1210" y="845"/>
                          </a:lnTo>
                          <a:lnTo>
                            <a:pt x="1215" y="844"/>
                          </a:lnTo>
                          <a:lnTo>
                            <a:pt x="1212" y="847"/>
                          </a:lnTo>
                          <a:lnTo>
                            <a:pt x="1212" y="847"/>
                          </a:lnTo>
                          <a:lnTo>
                            <a:pt x="1210" y="850"/>
                          </a:lnTo>
                          <a:lnTo>
                            <a:pt x="1203" y="844"/>
                          </a:lnTo>
                          <a:lnTo>
                            <a:pt x="1204" y="844"/>
                          </a:lnTo>
                          <a:lnTo>
                            <a:pt x="1203" y="844"/>
                          </a:lnTo>
                          <a:lnTo>
                            <a:pt x="1209" y="835"/>
                          </a:lnTo>
                          <a:lnTo>
                            <a:pt x="1216" y="825"/>
                          </a:lnTo>
                          <a:lnTo>
                            <a:pt x="1224" y="813"/>
                          </a:lnTo>
                          <a:cubicBezTo>
                            <a:pt x="1225" y="812"/>
                            <a:pt x="1226" y="811"/>
                            <a:pt x="1227" y="811"/>
                          </a:cubicBezTo>
                          <a:lnTo>
                            <a:pt x="1228" y="810"/>
                          </a:lnTo>
                          <a:lnTo>
                            <a:pt x="1233" y="808"/>
                          </a:lnTo>
                          <a:lnTo>
                            <a:pt x="1249" y="800"/>
                          </a:lnTo>
                          <a:lnTo>
                            <a:pt x="1267" y="788"/>
                          </a:lnTo>
                          <a:lnTo>
                            <a:pt x="1266" y="789"/>
                          </a:lnTo>
                          <a:lnTo>
                            <a:pt x="1280" y="775"/>
                          </a:lnTo>
                          <a:lnTo>
                            <a:pt x="1280" y="776"/>
                          </a:lnTo>
                          <a:lnTo>
                            <a:pt x="1299" y="748"/>
                          </a:lnTo>
                          <a:lnTo>
                            <a:pt x="1316" y="720"/>
                          </a:lnTo>
                          <a:lnTo>
                            <a:pt x="1315" y="721"/>
                          </a:lnTo>
                          <a:lnTo>
                            <a:pt x="1321" y="708"/>
                          </a:lnTo>
                          <a:lnTo>
                            <a:pt x="1326" y="688"/>
                          </a:lnTo>
                          <a:lnTo>
                            <a:pt x="1331" y="669"/>
                          </a:lnTo>
                          <a:lnTo>
                            <a:pt x="1334" y="656"/>
                          </a:lnTo>
                          <a:lnTo>
                            <a:pt x="1343" y="629"/>
                          </a:lnTo>
                          <a:lnTo>
                            <a:pt x="1352" y="592"/>
                          </a:lnTo>
                          <a:cubicBezTo>
                            <a:pt x="1352" y="591"/>
                            <a:pt x="1352" y="591"/>
                            <a:pt x="1352" y="591"/>
                          </a:cubicBezTo>
                          <a:lnTo>
                            <a:pt x="1358" y="577"/>
                          </a:lnTo>
                          <a:lnTo>
                            <a:pt x="1358" y="578"/>
                          </a:lnTo>
                          <a:lnTo>
                            <a:pt x="1362" y="565"/>
                          </a:lnTo>
                          <a:lnTo>
                            <a:pt x="1368" y="507"/>
                          </a:lnTo>
                          <a:lnTo>
                            <a:pt x="1376" y="454"/>
                          </a:lnTo>
                          <a:lnTo>
                            <a:pt x="1383" y="403"/>
                          </a:lnTo>
                          <a:lnTo>
                            <a:pt x="1386" y="345"/>
                          </a:lnTo>
                          <a:lnTo>
                            <a:pt x="1388" y="333"/>
                          </a:lnTo>
                          <a:lnTo>
                            <a:pt x="1390" y="319"/>
                          </a:lnTo>
                          <a:lnTo>
                            <a:pt x="1391" y="305"/>
                          </a:lnTo>
                          <a:lnTo>
                            <a:pt x="1392" y="294"/>
                          </a:lnTo>
                          <a:lnTo>
                            <a:pt x="1392" y="295"/>
                          </a:lnTo>
                          <a:lnTo>
                            <a:pt x="1388" y="271"/>
                          </a:lnTo>
                          <a:lnTo>
                            <a:pt x="1388" y="271"/>
                          </a:lnTo>
                          <a:lnTo>
                            <a:pt x="1381" y="251"/>
                          </a:lnTo>
                          <a:lnTo>
                            <a:pt x="1381" y="252"/>
                          </a:lnTo>
                          <a:lnTo>
                            <a:pt x="1360" y="217"/>
                          </a:lnTo>
                          <a:lnTo>
                            <a:pt x="1340" y="181"/>
                          </a:lnTo>
                          <a:cubicBezTo>
                            <a:pt x="1340" y="181"/>
                            <a:pt x="1340" y="181"/>
                            <a:pt x="1340" y="181"/>
                          </a:cubicBezTo>
                          <a:lnTo>
                            <a:pt x="1333" y="160"/>
                          </a:lnTo>
                          <a:cubicBezTo>
                            <a:pt x="1333" y="160"/>
                            <a:pt x="1333" y="159"/>
                            <a:pt x="1333" y="159"/>
                          </a:cubicBezTo>
                          <a:lnTo>
                            <a:pt x="1329" y="135"/>
                          </a:lnTo>
                          <a:cubicBezTo>
                            <a:pt x="1329" y="135"/>
                            <a:pt x="1329" y="133"/>
                            <a:pt x="1329" y="133"/>
                          </a:cubicBezTo>
                          <a:lnTo>
                            <a:pt x="1331" y="126"/>
                          </a:lnTo>
                          <a:lnTo>
                            <a:pt x="1334" y="116"/>
                          </a:lnTo>
                          <a:lnTo>
                            <a:pt x="1344" y="88"/>
                          </a:lnTo>
                          <a:lnTo>
                            <a:pt x="1355" y="59"/>
                          </a:lnTo>
                          <a:lnTo>
                            <a:pt x="1359" y="50"/>
                          </a:lnTo>
                          <a:lnTo>
                            <a:pt x="1362" y="44"/>
                          </a:lnTo>
                          <a:cubicBezTo>
                            <a:pt x="1362" y="43"/>
                            <a:pt x="1362" y="43"/>
                            <a:pt x="1363" y="43"/>
                          </a:cubicBezTo>
                          <a:lnTo>
                            <a:pt x="1377" y="30"/>
                          </a:lnTo>
                          <a:cubicBezTo>
                            <a:pt x="1377" y="29"/>
                            <a:pt x="1377" y="29"/>
                            <a:pt x="1377" y="29"/>
                          </a:cubicBezTo>
                          <a:lnTo>
                            <a:pt x="1396" y="17"/>
                          </a:lnTo>
                          <a:lnTo>
                            <a:pt x="1416" y="7"/>
                          </a:lnTo>
                          <a:lnTo>
                            <a:pt x="1432" y="0"/>
                          </a:lnTo>
                        </a:path>
                      </a:pathLst>
                    </a:custGeom>
                    <a:noFill/>
                    <a:ln w="9525" cap="flat" cmpd="sng">
                      <a:solidFill>
                        <a:schemeClr val="bg1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ja-JP" altLang="en-US" sz="1000">
                        <a:latin typeface="+mn-ea"/>
                      </a:endParaRPr>
                    </a:p>
                  </p:txBody>
                </p:sp>
                <p:sp>
                  <p:nvSpPr>
                    <p:cNvPr id="59" name="Rectangle 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50993" y="2846493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今泉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0" name="Rectangle 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7426" y="2711132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吉原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1" name="Rectangle 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3419" y="1382759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神戸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2" name="Rectangle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54098" y="1930369"/>
                      <a:ext cx="667467" cy="19945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spc="-2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富士見台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3" name="Rectangle 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95914" y="1538333"/>
                      <a:ext cx="468386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吉永北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4" name="Rectangle 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757424" y="2393402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原田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5" name="Rectangle 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79160" y="2588188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吉永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6" name="Rectangle 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09626" y="3405152"/>
                      <a:ext cx="468386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元吉原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7" name="Rectangle 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04506" y="2698006"/>
                      <a:ext cx="313207" cy="2509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須津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8" name="Rectangle 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02078" y="2952661"/>
                      <a:ext cx="312495" cy="15442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0" tIns="0" rIns="0" bIns="0" anchor="t" anchorCtr="0">
                      <a:noAutofit/>
                    </a:bodyPr>
                    <a:lstStyle/>
                    <a:p>
                      <a:r>
                        <a:rPr lang="ja-JP" altLang="en-US" sz="1000" kern="0" dirty="0">
                          <a:solidFill>
                            <a:srgbClr val="000000"/>
                          </a:solidFill>
                          <a:latin typeface="+mn-ea"/>
                          <a:cs typeface="HG丸ｺﾞｼｯｸM-PRO" panose="020F0600000000000000" pitchFamily="50" charset="-128"/>
                        </a:rPr>
                        <a:t>浮島</a:t>
                      </a:r>
                      <a:endParaRPr lang="ja-JP" altLang="en-US" sz="1000" kern="100" dirty="0">
                        <a:latin typeface="+mn-ea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78" name="フローチャート: 結合子 77"/>
                  <p:cNvSpPr/>
                  <p:nvPr/>
                </p:nvSpPr>
                <p:spPr>
                  <a:xfrm>
                    <a:off x="3231030" y="2271786"/>
                    <a:ext cx="187824" cy="187824"/>
                  </a:xfrm>
                  <a:prstGeom prst="flowChartConnector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kumimoji="1" lang="en-US" altLang="ja-JP" sz="1050" dirty="0">
                        <a:latin typeface="Arial Rounded MT Bold" panose="020F0704030504030204" pitchFamily="34" charset="0"/>
                      </a:rPr>
                      <a:t>1</a:t>
                    </a:r>
                    <a:endParaRPr kumimoji="1" lang="ja-JP" altLang="en-US" sz="1050" dirty="0">
                      <a:latin typeface="Arial Rounded MT Bold" panose="020F0704030504030204" pitchFamily="34" charset="0"/>
                    </a:endParaRPr>
                  </a:p>
                </p:txBody>
              </p:sp>
              <p:sp>
                <p:nvSpPr>
                  <p:cNvPr id="249" name="フローチャート: 結合子 248"/>
                  <p:cNvSpPr/>
                  <p:nvPr/>
                </p:nvSpPr>
                <p:spPr>
                  <a:xfrm>
                    <a:off x="3429251" y="2255460"/>
                    <a:ext cx="187824" cy="187824"/>
                  </a:xfrm>
                  <a:prstGeom prst="flowChartConnector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kumimoji="1" lang="en-US" altLang="ja-JP" sz="1050" dirty="0">
                        <a:latin typeface="Arial Rounded MT Bold" panose="020F0704030504030204" pitchFamily="34" charset="0"/>
                      </a:rPr>
                      <a:t>2</a:t>
                    </a:r>
                    <a:endParaRPr kumimoji="1" lang="ja-JP" altLang="en-US" sz="1050" dirty="0">
                      <a:latin typeface="Arial Rounded MT Bold" panose="020F0704030504030204" pitchFamily="34" charset="0"/>
                    </a:endParaRPr>
                  </a:p>
                </p:txBody>
              </p:sp>
              <p:sp>
                <p:nvSpPr>
                  <p:cNvPr id="250" name="フローチャート: 結合子 249"/>
                  <p:cNvSpPr/>
                  <p:nvPr/>
                </p:nvSpPr>
                <p:spPr>
                  <a:xfrm>
                    <a:off x="4663576" y="1751970"/>
                    <a:ext cx="187824" cy="187824"/>
                  </a:xfrm>
                  <a:prstGeom prst="flowChartConnector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kumimoji="1" lang="en-US" altLang="ja-JP" sz="1050" dirty="0">
                        <a:latin typeface="Arial Rounded MT Bold" panose="020F0704030504030204" pitchFamily="34" charset="0"/>
                      </a:rPr>
                      <a:t>3</a:t>
                    </a:r>
                    <a:endParaRPr kumimoji="1" lang="ja-JP" altLang="en-US" sz="1050" dirty="0">
                      <a:latin typeface="Arial Rounded MT Bold" panose="020F0704030504030204" pitchFamily="34" charset="0"/>
                    </a:endParaRPr>
                  </a:p>
                </p:txBody>
              </p:sp>
            </p:grpSp>
            <p:sp>
              <p:nvSpPr>
                <p:cNvPr id="79" name="正方形/長方形 78"/>
                <p:cNvSpPr/>
                <p:nvPr/>
              </p:nvSpPr>
              <p:spPr>
                <a:xfrm>
                  <a:off x="2915916" y="-460751"/>
                  <a:ext cx="3035548" cy="77228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softEdge rad="635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000"/>
                </a:p>
              </p:txBody>
            </p:sp>
          </p:grpSp>
          <p:sp>
            <p:nvSpPr>
              <p:cNvPr id="251" name="フローチャート: 結合子 250"/>
              <p:cNvSpPr/>
              <p:nvPr/>
            </p:nvSpPr>
            <p:spPr>
              <a:xfrm>
                <a:off x="4391323" y="484516"/>
                <a:ext cx="187824" cy="187824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en-US" altLang="ja-JP" sz="1050" dirty="0">
                    <a:latin typeface="Arial Rounded MT Bold" panose="020F0704030504030204" pitchFamily="34" charset="0"/>
                  </a:rPr>
                  <a:t>4</a:t>
                </a:r>
                <a:endParaRPr kumimoji="1" lang="ja-JP" altLang="en-US" sz="1050" dirty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52" name="フローチャート: 結合子 251"/>
              <p:cNvSpPr/>
              <p:nvPr/>
            </p:nvSpPr>
            <p:spPr>
              <a:xfrm>
                <a:off x="3572246" y="350667"/>
                <a:ext cx="187824" cy="187824"/>
              </a:xfrm>
              <a:prstGeom prst="flowChartConnector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en-US" altLang="ja-JP" sz="1050" dirty="0">
                    <a:latin typeface="Arial Rounded MT Bold" panose="020F0704030504030204" pitchFamily="34" charset="0"/>
                  </a:rPr>
                  <a:t>6</a:t>
                </a:r>
                <a:endParaRPr kumimoji="1" lang="ja-JP" altLang="en-US" sz="1050" dirty="0">
                  <a:latin typeface="Arial Rounded MT Bold" panose="020F0704030504030204" pitchFamily="34" charset="0"/>
                </a:endParaRPr>
              </a:p>
            </p:txBody>
          </p:sp>
        </p:grpSp>
        <p:sp>
          <p:nvSpPr>
            <p:cNvPr id="253" name="フローチャート: 結合子 252"/>
            <p:cNvSpPr/>
            <p:nvPr/>
          </p:nvSpPr>
          <p:spPr>
            <a:xfrm>
              <a:off x="3987658" y="1482764"/>
              <a:ext cx="187824" cy="187824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050" dirty="0">
                  <a:latin typeface="Arial Rounded MT Bold" panose="020F0704030504030204" pitchFamily="34" charset="0"/>
                </a:rPr>
                <a:t>7</a:t>
              </a:r>
              <a:endParaRPr kumimoji="1" lang="ja-JP" altLang="en-US" sz="1050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256" name="フローチャート: 結合子 255"/>
            <p:cNvSpPr/>
            <p:nvPr/>
          </p:nvSpPr>
          <p:spPr>
            <a:xfrm>
              <a:off x="2854454" y="551898"/>
              <a:ext cx="187824" cy="187824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050" dirty="0">
                  <a:latin typeface="Arial Rounded MT Bold" panose="020F0704030504030204" pitchFamily="34" charset="0"/>
                </a:rPr>
                <a:t>8</a:t>
              </a:r>
              <a:endParaRPr kumimoji="1" lang="ja-JP" altLang="en-US" sz="1050" dirty="0">
                <a:latin typeface="Arial Rounded MT Bold" panose="020F0704030504030204" pitchFamily="34" charset="0"/>
              </a:endParaRPr>
            </a:p>
          </p:txBody>
        </p:sp>
      </p:grpSp>
      <p:pic>
        <p:nvPicPr>
          <p:cNvPr id="42" name="図 41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100" y="223559"/>
            <a:ext cx="457095" cy="511160"/>
          </a:xfrm>
          <a:prstGeom prst="rect">
            <a:avLst/>
          </a:prstGeom>
        </p:spPr>
      </p:pic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163558"/>
              </p:ext>
            </p:extLst>
          </p:nvPr>
        </p:nvGraphicFramePr>
        <p:xfrm>
          <a:off x="59875" y="859559"/>
          <a:ext cx="6420273" cy="8522512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215547">
                  <a:extLst>
                    <a:ext uri="{9D8B030D-6E8A-4147-A177-3AD203B41FA5}">
                      <a16:colId xmlns:a16="http://schemas.microsoft.com/office/drawing/2014/main" val="2368547642"/>
                    </a:ext>
                  </a:extLst>
                </a:gridCol>
                <a:gridCol w="1415635">
                  <a:extLst>
                    <a:ext uri="{9D8B030D-6E8A-4147-A177-3AD203B41FA5}">
                      <a16:colId xmlns:a16="http://schemas.microsoft.com/office/drawing/2014/main" val="2649761136"/>
                    </a:ext>
                  </a:extLst>
                </a:gridCol>
                <a:gridCol w="1445843">
                  <a:extLst>
                    <a:ext uri="{9D8B030D-6E8A-4147-A177-3AD203B41FA5}">
                      <a16:colId xmlns:a16="http://schemas.microsoft.com/office/drawing/2014/main" val="36138218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364235599"/>
                    </a:ext>
                  </a:extLst>
                </a:gridCol>
                <a:gridCol w="1666848">
                  <a:extLst>
                    <a:ext uri="{9D8B030D-6E8A-4147-A177-3AD203B41FA5}">
                      <a16:colId xmlns:a16="http://schemas.microsoft.com/office/drawing/2014/main" val="1166474198"/>
                    </a:ext>
                  </a:extLst>
                </a:gridCol>
              </a:tblGrid>
              <a:tr h="23048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名称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実施日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場所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問合せ先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34775"/>
                  </a:ext>
                </a:extLst>
              </a:tr>
              <a:tr h="91810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err="1">
                          <a:effectLst/>
                        </a:rPr>
                        <a:t>すぎなの</a:t>
                      </a:r>
                      <a:r>
                        <a:rPr lang="ja-JP" altLang="en-US" sz="1200" u="none" strike="noStrike" dirty="0">
                          <a:effectLst/>
                        </a:rPr>
                        <a:t>会の</a:t>
                      </a:r>
                      <a:endParaRPr lang="en-US" altLang="ja-JP" sz="12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</a:rPr>
                        <a:t>つどい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毎月第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or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</a:t>
                      </a:r>
                      <a:r>
                        <a:rPr 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火曜日</a:t>
                      </a:r>
                      <a:endParaRPr lang="en-US" altLang="ja-JP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時～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分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蓼原</a:t>
                      </a:r>
                      <a:r>
                        <a:rPr lang="en-US" altLang="ja-JP" sz="1100" u="none" strike="noStrike" dirty="0">
                          <a:effectLst/>
                        </a:rPr>
                        <a:t>1750</a:t>
                      </a:r>
                      <a:r>
                        <a:rPr lang="ja-JP" altLang="en-US" sz="1100" u="none" strike="noStrike" dirty="0">
                          <a:effectLst/>
                        </a:rPr>
                        <a:t>ロゼシアター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marL="0" indent="88900" algn="l" fontAlgn="ctr"/>
                      <a:r>
                        <a:rPr lang="en-US" altLang="ja-JP" sz="1100" u="none" strike="noStrike" dirty="0">
                          <a:effectLst/>
                        </a:rPr>
                        <a:t>4</a:t>
                      </a:r>
                      <a:r>
                        <a:rPr lang="ja-JP" altLang="en-US" sz="1100" u="none" strike="noStrike" dirty="0">
                          <a:effectLst/>
                        </a:rPr>
                        <a:t>階会議室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070-4492-9487</a:t>
                      </a:r>
                      <a:r>
                        <a:rPr lang="ja-JP" altLang="en-US" sz="1100" u="none" strike="noStrike" dirty="0">
                          <a:effectLst/>
                        </a:rPr>
                        <a:t>（石田）</a:t>
                      </a:r>
                      <a:br>
                        <a:rPr lang="ja-JP" altLang="en-US" sz="1100" u="none" strike="noStrike" dirty="0">
                          <a:effectLst/>
                        </a:rPr>
                      </a:br>
                      <a:r>
                        <a:rPr lang="en-US" altLang="ja-JP" sz="1100" u="none" strike="noStrike" dirty="0">
                          <a:effectLst/>
                        </a:rPr>
                        <a:t>fax78-0624</a:t>
                      </a:r>
                      <a:r>
                        <a:rPr lang="ja-JP" altLang="en-US" sz="1100" u="none" strike="noStrike" dirty="0">
                          <a:effectLst/>
                        </a:rPr>
                        <a:t>（事務局）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extLst>
                  <a:ext uri="{0D108BD9-81ED-4DB2-BD59-A6C34878D82A}">
                    <a16:rowId xmlns:a16="http://schemas.microsoft.com/office/drawing/2014/main" val="368170651"/>
                  </a:ext>
                </a:extLst>
              </a:tr>
              <a:tr h="6784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若年性認知症の人と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家族のつどい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「ろばちゃん」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9/6</a:t>
                      </a:r>
                      <a:r>
                        <a:rPr lang="ja-JP" altLang="en-US" sz="1100" b="0" u="none" strike="noStrike" dirty="0" err="1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、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12/6</a:t>
                      </a:r>
                      <a:r>
                        <a:rPr lang="ja-JP" altLang="en-US" sz="1100" b="0" u="none" strike="noStrike" dirty="0" err="1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、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3/7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の</a:t>
                      </a:r>
                      <a:endParaRPr lang="en-US" altLang="ja-JP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時半～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永田町</a:t>
                      </a:r>
                      <a:r>
                        <a:rPr lang="en-US" altLang="ja-JP" sz="1100" u="none" strike="noStrike" dirty="0">
                          <a:effectLst/>
                        </a:rPr>
                        <a:t>1-100</a:t>
                      </a:r>
                    </a:p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富士市役所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 defTabSz="1524000" fontAlgn="ctr">
                        <a:tabLst/>
                      </a:pPr>
                      <a:r>
                        <a:rPr lang="en-US" altLang="ja-JP" sz="1100" u="none" strike="noStrike" dirty="0">
                          <a:effectLst/>
                        </a:rPr>
                        <a:t>55-2951</a:t>
                      </a:r>
                      <a:r>
                        <a:rPr lang="ja-JP" altLang="en-US" sz="1050" u="none" strike="noStrike" dirty="0">
                          <a:effectLst/>
                        </a:rPr>
                        <a:t>（高齢者支援課）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764409"/>
                  </a:ext>
                </a:extLst>
              </a:tr>
              <a:tr h="4544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居場所ぶんちゃん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毎週月曜日</a:t>
                      </a:r>
                      <a:endParaRPr lang="en-US" altLang="zh-TW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時～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原田</a:t>
                      </a:r>
                      <a:r>
                        <a:rPr lang="en-US" altLang="ja-JP" sz="1100" u="none" strike="noStrike" dirty="0">
                          <a:effectLst/>
                        </a:rPr>
                        <a:t>1433-8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090-1285-2260</a:t>
                      </a:r>
                      <a:r>
                        <a:rPr lang="ja-JP" altLang="en-US" sz="1100" u="none" strike="noStrike" dirty="0">
                          <a:effectLst/>
                        </a:rPr>
                        <a:t>（堀内）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marL="88900" marR="0" lvl="0" indent="0" algn="l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</a:rPr>
                        <a:t>参加費</a:t>
                      </a:r>
                      <a:r>
                        <a:rPr lang="en-US" altLang="ja-JP" sz="1100" u="none" strike="noStrike" dirty="0">
                          <a:effectLst/>
                        </a:rPr>
                        <a:t>100</a:t>
                      </a:r>
                      <a:r>
                        <a:rPr lang="ja-JP" altLang="en-US" sz="1100" u="none" strike="noStrike" dirty="0">
                          <a:effectLst/>
                        </a:rPr>
                        <a:t>円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extLst>
                  <a:ext uri="{0D108BD9-81ED-4DB2-BD59-A6C34878D82A}">
                    <a16:rowId xmlns:a16="http://schemas.microsoft.com/office/drawing/2014/main" val="629262518"/>
                  </a:ext>
                </a:extLst>
              </a:tr>
              <a:tr h="100129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喫茶かぐや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</a:t>
                      </a:r>
                      <a:endParaRPr lang="en-US" altLang="ja-JP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毎月第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2or3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土曜日</a:t>
                      </a:r>
                      <a:endParaRPr lang="en-US" altLang="ja-JP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カフェ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時半～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endParaRPr lang="en-US" altLang="ja-JP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ランチ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時半～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　　　　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大淵</a:t>
                      </a:r>
                      <a:r>
                        <a:rPr lang="en-US" altLang="ja-JP" sz="1100" u="none" strike="noStrike" dirty="0">
                          <a:effectLst/>
                        </a:rPr>
                        <a:t>847-4</a:t>
                      </a:r>
                    </a:p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特別養護老人ホーム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月のあかり</a:t>
                      </a:r>
                      <a:endParaRPr lang="en-US" altLang="ja-JP" sz="1100" u="none" strike="noStrike" dirty="0">
                        <a:effectLst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500" u="none" strike="noStrike" dirty="0">
                        <a:effectLst/>
                      </a:endParaRPr>
                    </a:p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35-4567</a:t>
                      </a:r>
                    </a:p>
                    <a:p>
                      <a:pPr marL="88900" indent="0" algn="l" fontAlgn="ctr"/>
                      <a:r>
                        <a:rPr lang="ja-JP" altLang="en-US" sz="1100" u="none" strike="noStrike" dirty="0">
                          <a:effectLst/>
                        </a:rPr>
                        <a:t>参加費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marL="88900" indent="0"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☕カフェ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円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88900" indent="0"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🍴ランチ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円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975026"/>
                  </a:ext>
                </a:extLst>
              </a:tr>
              <a:tr h="4544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カイちゃんカフェ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回（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月・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月）</a:t>
                      </a:r>
                      <a:endParaRPr lang="en-US" altLang="ja-JP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時～</a:t>
                      </a:r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時半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大淵</a:t>
                      </a:r>
                      <a:r>
                        <a:rPr lang="en-US" altLang="ja-JP" sz="1100" u="none" strike="noStrike" dirty="0">
                          <a:effectLst/>
                        </a:rPr>
                        <a:t>2710-1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37-1251</a:t>
                      </a:r>
                    </a:p>
                    <a:p>
                      <a:pPr marL="88900" indent="0" algn="l" fontAlgn="ctr"/>
                      <a:r>
                        <a:rPr lang="ja-JP" altLang="en-US" sz="1100" u="none" strike="noStrike" dirty="0">
                          <a:effectLst/>
                        </a:rPr>
                        <a:t>（かたくら明和園）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extLst>
                  <a:ext uri="{0D108BD9-81ED-4DB2-BD59-A6C34878D82A}">
                    <a16:rowId xmlns:a16="http://schemas.microsoft.com/office/drawing/2014/main" val="3602404830"/>
                  </a:ext>
                </a:extLst>
              </a:tr>
              <a:tr h="90241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ケアラーズカフェ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ともいき</a:t>
                      </a:r>
                      <a:r>
                        <a:rPr lang="en-US" altLang="ja-JP" sz="1100" u="none" strike="noStrike" dirty="0">
                          <a:effectLst/>
                        </a:rPr>
                        <a:t>in</a:t>
                      </a:r>
                      <a:r>
                        <a:rPr lang="ja-JP" altLang="en-US" sz="1100" u="none" strike="noStrike" dirty="0">
                          <a:effectLst/>
                        </a:rPr>
                        <a:t>來迎寺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～富士山打ちっぱなしゴルフの会～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毎月第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木曜日</a:t>
                      </a:r>
                      <a:endParaRPr lang="en-US" altLang="zh-TW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時半～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大淵</a:t>
                      </a:r>
                      <a:r>
                        <a:rPr lang="en-US" altLang="ja-JP" sz="1100" u="none" strike="noStrike" dirty="0">
                          <a:effectLst/>
                        </a:rPr>
                        <a:t>3333</a:t>
                      </a:r>
                    </a:p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大淵ゴルフセンター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0544-23-9755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369629"/>
                  </a:ext>
                </a:extLst>
              </a:tr>
              <a:tr h="4544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コミュニティーカフェ萌木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毎月第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土曜日</a:t>
                      </a:r>
                      <a:endParaRPr lang="en-US" altLang="zh-TW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時半～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石坂</a:t>
                      </a:r>
                      <a:r>
                        <a:rPr lang="en-US" altLang="ja-JP" sz="1100" u="none" strike="noStrike" dirty="0">
                          <a:effectLst/>
                        </a:rPr>
                        <a:t>78-3</a:t>
                      </a:r>
                    </a:p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多機能ホーム萌木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55-0300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extLst>
                  <a:ext uri="{0D108BD9-81ED-4DB2-BD59-A6C34878D82A}">
                    <a16:rowId xmlns:a16="http://schemas.microsoft.com/office/drawing/2014/main" val="1286982330"/>
                  </a:ext>
                </a:extLst>
              </a:tr>
              <a:tr h="52252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縁側カフェ</a:t>
                      </a:r>
                      <a:r>
                        <a:rPr lang="ja-JP" altLang="en-US" sz="1100" u="none" strike="noStrike" dirty="0" err="1">
                          <a:effectLst/>
                        </a:rPr>
                        <a:t>まほろば</a:t>
                      </a:r>
                      <a:r>
                        <a:rPr lang="ja-JP" altLang="en-US" sz="1100" u="none" strike="noStrike" dirty="0">
                          <a:effectLst/>
                        </a:rPr>
                        <a:t>　喫茶梅の里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毎月第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火曜日</a:t>
                      </a:r>
                      <a:endParaRPr lang="en-US" altLang="zh-TW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14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時～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16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天間</a:t>
                      </a:r>
                      <a:r>
                        <a:rPr lang="en-US" altLang="ja-JP" sz="1100" u="none" strike="noStrike" dirty="0">
                          <a:effectLst/>
                        </a:rPr>
                        <a:t>955-28</a:t>
                      </a:r>
                    </a:p>
                    <a:p>
                      <a:pPr marL="0" indent="88900" algn="l" fontAlgn="ctr"/>
                      <a:r>
                        <a:rPr lang="ja-JP" altLang="en-US" sz="1100" u="none" strike="noStrike" dirty="0" err="1">
                          <a:effectLst/>
                        </a:rPr>
                        <a:t>まほろば</a:t>
                      </a:r>
                      <a:r>
                        <a:rPr lang="ja-JP" altLang="en-US" sz="1100" u="none" strike="noStrike" dirty="0">
                          <a:effectLst/>
                        </a:rPr>
                        <a:t>梅の里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en-US" altLang="ja-JP" sz="1100" u="none" strike="noStrike" dirty="0">
                          <a:effectLst/>
                        </a:rPr>
                        <a:t> 32-6265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670361"/>
                  </a:ext>
                </a:extLst>
              </a:tr>
              <a:tr h="4544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わだカフェ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毎月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  <a:endParaRPr lang="en-US" altLang="zh-TW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時半～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今泉</a:t>
                      </a:r>
                      <a:r>
                        <a:rPr lang="en-US" altLang="ja-JP" sz="1100" u="none" strike="noStrike" dirty="0">
                          <a:effectLst/>
                        </a:rPr>
                        <a:t>1-11-7</a:t>
                      </a:r>
                    </a:p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わだの里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en-US" altLang="ja-JP" sz="1100" u="none" strike="noStrike" dirty="0">
                          <a:effectLst/>
                        </a:rPr>
                        <a:t>53-9916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extLst>
                  <a:ext uri="{0D108BD9-81ED-4DB2-BD59-A6C34878D82A}">
                    <a16:rowId xmlns:a16="http://schemas.microsoft.com/office/drawing/2014/main" val="484613229"/>
                  </a:ext>
                </a:extLst>
              </a:tr>
              <a:tr h="68026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こみちおひるまカフェ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0488" algn="l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休止中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吉原</a:t>
                      </a:r>
                      <a:r>
                        <a:rPr lang="en-US" altLang="ja-JP" sz="1100" u="none" strike="noStrike" dirty="0">
                          <a:effectLst/>
                        </a:rPr>
                        <a:t>5-9-10</a:t>
                      </a:r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marL="88900" indent="0" algn="l" fontAlgn="ctr"/>
                      <a:r>
                        <a:rPr lang="ja-JP" altLang="en-US" sz="1100" u="none" strike="noStrike" dirty="0">
                          <a:effectLst/>
                        </a:rPr>
                        <a:t>コミュニティー俱楽部こみ</a:t>
                      </a:r>
                      <a:r>
                        <a:rPr lang="ja-JP" altLang="en-US" sz="1100" u="none" strike="noStrike" dirty="0" err="1">
                          <a:effectLst/>
                        </a:rPr>
                        <a:t>ち</a:t>
                      </a:r>
                      <a:r>
                        <a:rPr lang="ja-JP" altLang="en-US" sz="1100" u="none" strike="noStrike" dirty="0">
                          <a:effectLst/>
                        </a:rPr>
                        <a:t>学院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en-US" altLang="ja-JP" sz="1100" u="none" strike="noStrike" dirty="0">
                          <a:effectLst/>
                        </a:rPr>
                        <a:t>53-1858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622358"/>
                  </a:ext>
                </a:extLst>
              </a:tr>
              <a:tr h="57692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喫茶オレンジ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奇数月第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土曜日</a:t>
                      </a:r>
                      <a:endParaRPr lang="en-US" altLang="zh-TW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時半～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14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時半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00" u="none" strike="noStrike" dirty="0">
                          <a:effectLst/>
                        </a:rPr>
                        <a:t>中丸</a:t>
                      </a:r>
                      <a:r>
                        <a:rPr lang="en-US" altLang="ja-JP" sz="1100" u="none" strike="noStrike" dirty="0">
                          <a:effectLst/>
                        </a:rPr>
                        <a:t>390-1</a:t>
                      </a:r>
                    </a:p>
                    <a:p>
                      <a:pPr marL="88900" indent="0" algn="l" fontAlgn="ctr"/>
                      <a:r>
                        <a:rPr lang="ja-JP" altLang="en-US" sz="1100" u="none" strike="noStrike" dirty="0">
                          <a:effectLst/>
                        </a:rPr>
                        <a:t>多機能ホーム橙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en-US" altLang="ja-JP" sz="1100" u="none" strike="noStrike" dirty="0">
                          <a:effectLst/>
                        </a:rPr>
                        <a:t>66-2277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extLst>
                  <a:ext uri="{0D108BD9-81ED-4DB2-BD59-A6C34878D82A}">
                    <a16:rowId xmlns:a16="http://schemas.microsoft.com/office/drawing/2014/main" val="3162016123"/>
                  </a:ext>
                </a:extLst>
              </a:tr>
              <a:tr h="55348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居場所</a:t>
                      </a:r>
                      <a:r>
                        <a:rPr lang="ja-JP" altLang="en-US" sz="1100" u="none" strike="noStrike" dirty="0" err="1">
                          <a:effectLst/>
                        </a:rPr>
                        <a:t>ほっ</a:t>
                      </a:r>
                      <a:r>
                        <a:rPr lang="ja-JP" altLang="en-US" sz="1100" u="none" strike="noStrike" dirty="0">
                          <a:effectLst/>
                        </a:rPr>
                        <a:t>こり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90488" algn="l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休止中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00" u="none" strike="noStrike" dirty="0">
                          <a:effectLst/>
                        </a:rPr>
                        <a:t>五貫島</a:t>
                      </a:r>
                      <a:r>
                        <a:rPr lang="en-US" altLang="ja-JP" sz="1100" u="none" strike="noStrike" dirty="0">
                          <a:effectLst/>
                        </a:rPr>
                        <a:t>61-2</a:t>
                      </a:r>
                    </a:p>
                    <a:p>
                      <a:pPr marL="88900" indent="0" algn="l" fontAlgn="ctr"/>
                      <a:r>
                        <a:rPr lang="ja-JP" altLang="en-US" sz="1050" u="none" strike="noStrike" dirty="0">
                          <a:effectLst/>
                        </a:rPr>
                        <a:t>グループホーム</a:t>
                      </a:r>
                      <a:r>
                        <a:rPr lang="ja-JP" altLang="en-US" sz="1050" u="none" strike="noStrike" dirty="0" err="1">
                          <a:effectLst/>
                        </a:rPr>
                        <a:t>ぱれっ</a:t>
                      </a:r>
                      <a:r>
                        <a:rPr lang="ja-JP" altLang="en-US" sz="1050" u="none" strike="noStrike" dirty="0">
                          <a:effectLst/>
                        </a:rPr>
                        <a:t>と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en-US" altLang="ja-JP" sz="1100" u="none" strike="noStrike" dirty="0">
                          <a:effectLst/>
                        </a:rPr>
                        <a:t>32-9513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750450"/>
                  </a:ext>
                </a:extLst>
              </a:tr>
              <a:tr h="640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寄ってみて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毎月第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木曜日</a:t>
                      </a:r>
                      <a:endParaRPr lang="en-US" altLang="zh-TW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ja-JP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※R8</a:t>
                      </a:r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年度変更あり</a:t>
                      </a:r>
                      <a:endParaRPr lang="en-US" altLang="zh-TW" sz="1100" b="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時半～</a:t>
                      </a:r>
                      <a:r>
                        <a:rPr lang="en-US" altLang="zh-TW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r>
                        <a:rPr lang="zh-TW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北松野沖田</a:t>
                      </a:r>
                      <a:r>
                        <a:rPr lang="en-US" altLang="ja-JP" sz="1100" u="none" strike="noStrike" dirty="0">
                          <a:effectLst/>
                        </a:rPr>
                        <a:t>1855-2</a:t>
                      </a:r>
                    </a:p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ウエルシア富士松野店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81-4820</a:t>
                      </a:r>
                      <a:r>
                        <a:rPr lang="ja-JP" altLang="en-US" sz="1100" u="none" strike="noStrike" dirty="0">
                          <a:effectLst/>
                        </a:rPr>
                        <a:t>（富士川地域包括支援センター）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extLst>
                  <a:ext uri="{0D108BD9-81ED-4DB2-BD59-A6C34878D82A}">
                    <a16:rowId xmlns:a16="http://schemas.microsoft.com/office/drawing/2014/main" val="4034944584"/>
                  </a:ext>
                </a:extLst>
              </a:tr>
            </a:tbl>
          </a:graphicData>
        </a:graphic>
      </p:graphicFrame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160870"/>
              </p:ext>
            </p:extLst>
          </p:nvPr>
        </p:nvGraphicFramePr>
        <p:xfrm>
          <a:off x="6546262" y="859559"/>
          <a:ext cx="6195463" cy="429654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86906">
                  <a:extLst>
                    <a:ext uri="{9D8B030D-6E8A-4147-A177-3AD203B41FA5}">
                      <a16:colId xmlns:a16="http://schemas.microsoft.com/office/drawing/2014/main" val="3006895783"/>
                    </a:ext>
                  </a:extLst>
                </a:gridCol>
                <a:gridCol w="1217800">
                  <a:extLst>
                    <a:ext uri="{9D8B030D-6E8A-4147-A177-3AD203B41FA5}">
                      <a16:colId xmlns:a16="http://schemas.microsoft.com/office/drawing/2014/main" val="2046018700"/>
                    </a:ext>
                  </a:extLst>
                </a:gridCol>
                <a:gridCol w="1599548">
                  <a:extLst>
                    <a:ext uri="{9D8B030D-6E8A-4147-A177-3AD203B41FA5}">
                      <a16:colId xmlns:a16="http://schemas.microsoft.com/office/drawing/2014/main" val="914547618"/>
                    </a:ext>
                  </a:extLst>
                </a:gridCol>
                <a:gridCol w="1628936">
                  <a:extLst>
                    <a:ext uri="{9D8B030D-6E8A-4147-A177-3AD203B41FA5}">
                      <a16:colId xmlns:a16="http://schemas.microsoft.com/office/drawing/2014/main" val="2608826895"/>
                    </a:ext>
                  </a:extLst>
                </a:gridCol>
                <a:gridCol w="1562273">
                  <a:extLst>
                    <a:ext uri="{9D8B030D-6E8A-4147-A177-3AD203B41FA5}">
                      <a16:colId xmlns:a16="http://schemas.microsoft.com/office/drawing/2014/main" val="2299745817"/>
                    </a:ext>
                  </a:extLst>
                </a:gridCol>
              </a:tblGrid>
              <a:tr h="229460">
                <a:tc>
                  <a:txBody>
                    <a:bodyPr/>
                    <a:lstStyle/>
                    <a:p>
                      <a:pPr algn="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名称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実施日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場所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</a:rPr>
                        <a:t>問合せ先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943788"/>
                  </a:ext>
                </a:extLst>
              </a:tr>
              <a:tr h="7111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  <a:latin typeface="+mj-lt"/>
                          <a:ea typeface="+mn-ea"/>
                        </a:rPr>
                        <a:t>14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井戸端会議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ja-JP" altLang="en-US" sz="1100" b="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毎月不定期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00" u="none" strike="noStrike" dirty="0">
                          <a:effectLst/>
                        </a:rPr>
                        <a:t>吉原</a:t>
                      </a:r>
                      <a:r>
                        <a:rPr lang="en-US" altLang="ja-JP" sz="1100" u="none" strike="noStrike" dirty="0">
                          <a:effectLst/>
                        </a:rPr>
                        <a:t>1-3-4</a:t>
                      </a:r>
                    </a:p>
                    <a:p>
                      <a:pPr marL="88900" indent="0" algn="l" fontAlgn="ctr"/>
                      <a:r>
                        <a:rPr lang="ja-JP" altLang="en-US" sz="1100" u="none" strike="noStrike" dirty="0">
                          <a:effectLst/>
                        </a:rPr>
                        <a:t>松栄堂薬局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en-US" altLang="ja-JP" sz="1050" u="none" strike="noStrike" dirty="0">
                          <a:effectLst/>
                        </a:rPr>
                        <a:t>55-2951</a:t>
                      </a:r>
                      <a:r>
                        <a:rPr lang="ja-JP" altLang="en-US" sz="900" u="none" strike="noStrike" dirty="0">
                          <a:effectLst/>
                        </a:rPr>
                        <a:t>（高齢者支援課）</a:t>
                      </a:r>
                      <a:endParaRPr lang="en-US" altLang="ja-JP" sz="1000" u="none" strike="noStrike" dirty="0">
                        <a:effectLst/>
                      </a:endParaRPr>
                    </a:p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30-8324</a:t>
                      </a:r>
                      <a:r>
                        <a:rPr lang="ja-JP" altLang="en-US" sz="1000" u="none" strike="noStrike" dirty="0">
                          <a:effectLst/>
                        </a:rPr>
                        <a:t>（吉原西部地域包括支援センター）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/>
                </a:tc>
                <a:extLst>
                  <a:ext uri="{0D108BD9-81ED-4DB2-BD59-A6C34878D82A}">
                    <a16:rowId xmlns:a16="http://schemas.microsoft.com/office/drawing/2014/main" val="3676928326"/>
                  </a:ext>
                </a:extLst>
              </a:tr>
              <a:tr h="64796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  <a:latin typeface="+mj-lt"/>
                          <a:ea typeface="+mn-ea"/>
                        </a:rPr>
                        <a:t>15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はればれカフェ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毎月第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月曜日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瓜島町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170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（本光寺）</a:t>
                      </a: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ja-JP" sz="1050" u="none" strike="noStrike" dirty="0">
                          <a:effectLst/>
                        </a:rPr>
                        <a:t>30-8324</a:t>
                      </a:r>
                      <a:r>
                        <a:rPr lang="ja-JP" altLang="en-US" sz="1000" u="none" strike="noStrike" dirty="0">
                          <a:effectLst/>
                        </a:rPr>
                        <a:t>（吉原西部地域包括支援センター）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392817"/>
                  </a:ext>
                </a:extLst>
              </a:tr>
              <a:tr h="6876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  <a:latin typeface="+mj-lt"/>
                          <a:ea typeface="+mn-ea"/>
                        </a:rPr>
                        <a:t>16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健康いきいき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ステーション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en-US" altLang="ja-JP" sz="1100" u="none" strike="noStrike" dirty="0">
                          <a:effectLst/>
                        </a:rPr>
                        <a:t>2</a:t>
                      </a:r>
                      <a:r>
                        <a:rPr lang="ja-JP" altLang="en-US" sz="1100" u="none" strike="noStrike" dirty="0">
                          <a:effectLst/>
                        </a:rPr>
                        <a:t>ヶ月に</a:t>
                      </a:r>
                      <a:r>
                        <a:rPr lang="en-US" altLang="ja-JP" sz="1100" u="none" strike="noStrike" dirty="0">
                          <a:effectLst/>
                        </a:rPr>
                        <a:t>1</a:t>
                      </a:r>
                      <a:r>
                        <a:rPr lang="ja-JP" altLang="en-US" sz="1100" u="none" strike="noStrike" dirty="0">
                          <a:effectLst/>
                        </a:rPr>
                        <a:t>回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marL="0" indent="90488" algn="l" fontAlgn="ctr"/>
                      <a:r>
                        <a:rPr lang="ja-JP" altLang="en-US" sz="1100" u="none" strike="noStrike" dirty="0">
                          <a:effectLst/>
                        </a:rPr>
                        <a:t>木曜・金曜の</a:t>
                      </a:r>
                      <a:r>
                        <a:rPr lang="en-US" altLang="ja-JP" sz="1100" u="none" strike="noStrike" dirty="0">
                          <a:effectLst/>
                        </a:rPr>
                        <a:t>2</a:t>
                      </a:r>
                      <a:r>
                        <a:rPr lang="ja-JP" altLang="en-US" sz="1100" u="none" strike="noStrike" dirty="0">
                          <a:effectLst/>
                        </a:rPr>
                        <a:t>日間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marL="0" indent="90488" algn="l" fontAlgn="ctr"/>
                      <a:r>
                        <a:rPr lang="en-US" altLang="ja-JP" sz="1100" u="none" strike="noStrike" dirty="0">
                          <a:effectLst/>
                        </a:rPr>
                        <a:t>12</a:t>
                      </a:r>
                      <a:r>
                        <a:rPr lang="ja-JP" altLang="en-US" sz="1100" u="none" strike="noStrike" dirty="0">
                          <a:effectLst/>
                        </a:rPr>
                        <a:t>時～</a:t>
                      </a:r>
                      <a:r>
                        <a:rPr lang="en-US" altLang="ja-JP" sz="1100" u="none" strike="noStrike" dirty="0">
                          <a:effectLst/>
                        </a:rPr>
                        <a:t>15</a:t>
                      </a:r>
                      <a:r>
                        <a:rPr lang="ja-JP" altLang="en-US" sz="1100" u="none" strike="noStrike" dirty="0">
                          <a:effectLst/>
                        </a:rPr>
                        <a:t>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松岡</a:t>
                      </a:r>
                      <a:r>
                        <a:rPr lang="en-US" altLang="ja-JP" sz="1100" u="none" strike="noStrike" dirty="0">
                          <a:effectLst/>
                        </a:rPr>
                        <a:t>1359-7</a:t>
                      </a:r>
                    </a:p>
                    <a:p>
                      <a:pPr marL="0" indent="88900" algn="l" fontAlgn="ctr"/>
                      <a:r>
                        <a:rPr lang="ja-JP" altLang="en-US" sz="1000" u="none" strike="noStrike" dirty="0">
                          <a:effectLst/>
                        </a:rPr>
                        <a:t>そうごう薬局富士南店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65-6131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/>
                </a:tc>
                <a:extLst>
                  <a:ext uri="{0D108BD9-81ED-4DB2-BD59-A6C34878D82A}">
                    <a16:rowId xmlns:a16="http://schemas.microsoft.com/office/drawing/2014/main" val="3287778982"/>
                  </a:ext>
                </a:extLst>
              </a:tr>
              <a:tr h="84805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  <a:latin typeface="+mj-lt"/>
                          <a:ea typeface="+mn-ea"/>
                        </a:rPr>
                        <a:t>17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認知症カフェ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でんぼうの丘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90488" algn="l" fontAlgn="ctr"/>
                      <a:endParaRPr lang="en-US" altLang="zh-TW" sz="110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zh-TW" altLang="en-US" sz="110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毎週月曜日</a:t>
                      </a:r>
                      <a:endParaRPr lang="en-US" altLang="zh-TW" sz="110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90488" algn="l" fontAlgn="ctr"/>
                      <a:r>
                        <a:rPr lang="en-US" altLang="zh-TW" sz="110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</a:t>
                      </a:r>
                      <a:r>
                        <a:rPr lang="zh-TW" altLang="en-US" sz="110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時～</a:t>
                      </a:r>
                      <a:r>
                        <a:rPr lang="en-US" altLang="zh-TW" sz="110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19</a:t>
                      </a:r>
                      <a:r>
                        <a:rPr lang="zh-TW" altLang="en-US" sz="110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  <a:endParaRPr lang="en-US" altLang="zh-TW" sz="1100" u="none" strike="noStrike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伝法</a:t>
                      </a:r>
                      <a:r>
                        <a:rPr lang="en-US" altLang="ja-JP" sz="1100" u="none" strike="noStrike" dirty="0">
                          <a:effectLst/>
                        </a:rPr>
                        <a:t>759-1</a:t>
                      </a:r>
                    </a:p>
                    <a:p>
                      <a:pPr marL="0" indent="88900" algn="l" fontAlgn="ctr"/>
                      <a:r>
                        <a:rPr lang="ja-JP" altLang="en-US" sz="900" u="none" strike="noStrike" dirty="0">
                          <a:effectLst/>
                        </a:rPr>
                        <a:t>ﾃﾞｲｻｰﾋﾞｽｾﾝﾀーでんぼうの丘</a:t>
                      </a:r>
                      <a:endParaRPr lang="en-US" altLang="ja-JP" sz="900" u="none" strike="noStrike" dirty="0">
                        <a:effectLst/>
                      </a:endParaRPr>
                    </a:p>
                    <a:p>
                      <a:pPr marL="0" indent="88900" algn="l" fontAlgn="ctr"/>
                      <a:endParaRPr lang="en-US" altLang="ja-JP" sz="3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88900"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農園部もやってます！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73-1010</a:t>
                      </a:r>
                    </a:p>
                    <a:p>
                      <a:pPr marL="88900" indent="0" algn="l" fontAlgn="ctr"/>
                      <a:r>
                        <a:rPr lang="ja-JP" altLang="en-US" sz="1050" u="none" strike="noStrike" dirty="0">
                          <a:effectLst/>
                        </a:rPr>
                        <a:t>（担当：長原）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124730"/>
                  </a:ext>
                </a:extLst>
              </a:tr>
              <a:tr h="541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  <a:latin typeface="+mj-lt"/>
                          <a:ea typeface="+mn-ea"/>
                        </a:rPr>
                        <a:t>18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ja-JP" altLang="en-US" sz="1100" u="none" strike="noStrike" dirty="0" err="1">
                          <a:effectLst/>
                        </a:rPr>
                        <a:t>にじのは</a:t>
                      </a:r>
                      <a:r>
                        <a:rPr lang="ja-JP" altLang="en-US" sz="1100" u="none" strike="noStrike" dirty="0">
                          <a:effectLst/>
                        </a:rPr>
                        <a:t>し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ja-JP" altLang="en-US" sz="1100" u="none" strike="noStrike" dirty="0">
                          <a:effectLst/>
                        </a:rPr>
                        <a:t>　不定期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松岡</a:t>
                      </a:r>
                      <a:r>
                        <a:rPr lang="en-US" altLang="ja-JP" sz="1100" u="none" strike="noStrike" dirty="0">
                          <a:effectLst/>
                        </a:rPr>
                        <a:t>1122-1-1</a:t>
                      </a:r>
                    </a:p>
                    <a:p>
                      <a:pPr marL="0" indent="88900"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ほっとデイサービス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ja-JP" sz="1100" u="none" strike="noStrike" dirty="0">
                          <a:effectLst/>
                        </a:rPr>
                        <a:t>32-7268</a:t>
                      </a:r>
                      <a:br>
                        <a:rPr lang="en-US" altLang="ja-JP" sz="1100" u="none" strike="noStrike" dirty="0">
                          <a:effectLst/>
                        </a:rPr>
                      </a:br>
                      <a:r>
                        <a:rPr lang="en-US" altLang="ja-JP" sz="1100" u="none" strike="noStrike" dirty="0">
                          <a:effectLst/>
                        </a:rPr>
                        <a:t>090-8499-4223</a:t>
                      </a:r>
                    </a:p>
                    <a:p>
                      <a:pPr marL="88900" indent="0" algn="l" fontAlgn="ctr"/>
                      <a:r>
                        <a:rPr lang="ja-JP" altLang="en-US" sz="1100" u="none" strike="noStrike" dirty="0">
                          <a:effectLst/>
                        </a:rPr>
                        <a:t>（担当：竹村）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1279263"/>
                  </a:ext>
                </a:extLst>
              </a:tr>
              <a:tr h="63066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</a:rPr>
                        <a:t>19</a:t>
                      </a: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ja-JP" altLang="en-US" sz="1100" u="none" strike="noStrike" dirty="0">
                          <a:effectLst/>
                        </a:rPr>
                        <a:t>ひだまりカフェ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90488" algn="l" fontAlgn="ctr"/>
                      <a:r>
                        <a:rPr lang="ja-JP" altLang="en-US" sz="1100" u="none" strike="noStrike" dirty="0">
                          <a:effectLst/>
                        </a:rPr>
                        <a:t>　不定期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厚原</a:t>
                      </a:r>
                      <a:r>
                        <a:rPr lang="en-US" altLang="ja-JP" sz="1100" u="none" strike="noStrike" dirty="0">
                          <a:effectLst/>
                        </a:rPr>
                        <a:t>1193-6</a:t>
                      </a:r>
                    </a:p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ウェルビーイング</a:t>
                      </a:r>
                      <a:endParaRPr lang="en-US" altLang="ja-JP" sz="1100" u="none" strike="noStrike" dirty="0">
                        <a:effectLst/>
                      </a:endParaRPr>
                    </a:p>
                    <a:p>
                      <a:pPr marL="0" indent="88900" algn="l" fontAlgn="ctr"/>
                      <a:r>
                        <a:rPr lang="ja-JP" altLang="en-US" sz="1100" u="none" strike="noStrike" dirty="0">
                          <a:effectLst/>
                        </a:rPr>
                        <a:t>ふれあい厚原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en-US" altLang="zh-CN" sz="110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72-6606</a:t>
                      </a:r>
                    </a:p>
                    <a:p>
                      <a:pPr marL="88900" indent="0" algn="l" fontAlgn="ctr"/>
                      <a:r>
                        <a:rPr lang="zh-CN" altLang="en-US" sz="1100" u="none" strike="noStrike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（担当：仁藤）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73" marR="4873" marT="487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022651"/>
                  </a:ext>
                </a:extLst>
              </a:tr>
            </a:tbl>
          </a:graphicData>
        </a:graphic>
      </p:graphicFrame>
      <p:sp>
        <p:nvSpPr>
          <p:cNvPr id="94" name="テキスト ボックス 93"/>
          <p:cNvSpPr txBox="1"/>
          <p:nvPr/>
        </p:nvSpPr>
        <p:spPr>
          <a:xfrm>
            <a:off x="1672563" y="3859715"/>
            <a:ext cx="1459117" cy="282044"/>
          </a:xfrm>
          <a:prstGeom prst="rect">
            <a:avLst/>
          </a:prstGeom>
          <a:solidFill>
            <a:srgbClr val="D7AD83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☕カフェ：</a:t>
            </a:r>
            <a:r>
              <a:rPr kumimoji="1" lang="en-US" altLang="ja-JP" sz="1200" b="1" dirty="0">
                <a:solidFill>
                  <a:schemeClr val="bg1"/>
                </a:solidFill>
              </a:rPr>
              <a:t>3/14</a:t>
            </a:r>
            <a:r>
              <a:rPr kumimoji="1" lang="ja-JP" altLang="en-US" sz="1200" b="1" dirty="0">
                <a:solidFill>
                  <a:schemeClr val="bg1"/>
                </a:solidFill>
              </a:rPr>
              <a:t>　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366" name="テキスト ボックス 365"/>
          <p:cNvSpPr txBox="1"/>
          <p:nvPr/>
        </p:nvSpPr>
        <p:spPr>
          <a:xfrm>
            <a:off x="6596619" y="5406393"/>
            <a:ext cx="6243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99CC"/>
              </a:buClr>
              <a:buFont typeface="Wingdings" panose="05000000000000000000" pitchFamily="2" charset="2"/>
              <a:buChar char="l"/>
            </a:pPr>
            <a:r>
              <a:rPr lang="ja-JP" altLang="en-US" sz="1200" dirty="0"/>
              <a:t>当日スムーズにご参加いただくため、事前のお問い合わせをおすすめしています！</a:t>
            </a:r>
            <a:endParaRPr lang="en-US" altLang="ja-JP" sz="1200" dirty="0"/>
          </a:p>
          <a:p>
            <a:pPr marL="285750" indent="-285750">
              <a:buClr>
                <a:srgbClr val="FF99CC"/>
              </a:buClr>
              <a:buFont typeface="Wingdings" panose="05000000000000000000" pitchFamily="2" charset="2"/>
              <a:buChar char="l"/>
            </a:pPr>
            <a:r>
              <a:rPr lang="ja-JP" altLang="en-US" sz="1200" dirty="0"/>
              <a:t>詳細等についてもお気軽にお問い合わせください。</a:t>
            </a:r>
          </a:p>
        </p:txBody>
      </p:sp>
      <p:sp>
        <p:nvSpPr>
          <p:cNvPr id="450" name="テキスト ボックス 449"/>
          <p:cNvSpPr txBox="1"/>
          <p:nvPr/>
        </p:nvSpPr>
        <p:spPr>
          <a:xfrm>
            <a:off x="7928618" y="3699579"/>
            <a:ext cx="173033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dirty="0">
                <a:solidFill>
                  <a:schemeClr val="bg1"/>
                </a:solidFill>
                <a:latin typeface="游ゴシック" panose="020B0400000000000000" pitchFamily="50" charset="-128"/>
              </a:rPr>
              <a:t>★こども食堂と同時開催</a:t>
            </a:r>
            <a:endParaRPr lang="zh-TW" altLang="en-US" sz="11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3" name="フローチャート: 結合子 92"/>
          <p:cNvSpPr/>
          <p:nvPr/>
        </p:nvSpPr>
        <p:spPr>
          <a:xfrm>
            <a:off x="10171810" y="6349213"/>
            <a:ext cx="178669" cy="179986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050" dirty="0">
                <a:latin typeface="Arial Rounded MT Bold" panose="020F0704030504030204" pitchFamily="34" charset="0"/>
              </a:rPr>
              <a:t>5</a:t>
            </a:r>
            <a:endParaRPr kumimoji="1" lang="ja-JP" altLang="en-US" sz="1050" dirty="0">
              <a:latin typeface="Arial Rounded MT Bold" panose="020F0704030504030204" pitchFamily="34" charset="0"/>
            </a:endParaRPr>
          </a:p>
        </p:txBody>
      </p:sp>
      <p:sp>
        <p:nvSpPr>
          <p:cNvPr id="95" name="フローチャート: 結合子 94"/>
          <p:cNvSpPr/>
          <p:nvPr/>
        </p:nvSpPr>
        <p:spPr>
          <a:xfrm>
            <a:off x="10368014" y="7975393"/>
            <a:ext cx="178669" cy="179986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050" dirty="0">
                <a:latin typeface="Arial Rounded MT Bold" panose="020F0704030504030204" pitchFamily="34" charset="0"/>
              </a:rPr>
              <a:t>9</a:t>
            </a:r>
            <a:endParaRPr kumimoji="1" lang="ja-JP" altLang="en-US" sz="1050" dirty="0">
              <a:latin typeface="Arial Rounded MT Bold" panose="020F0704030504030204" pitchFamily="34" charset="0"/>
            </a:endParaRPr>
          </a:p>
        </p:txBody>
      </p:sp>
      <p:grpSp>
        <p:nvGrpSpPr>
          <p:cNvPr id="98" name="グループ化 97"/>
          <p:cNvGrpSpPr/>
          <p:nvPr/>
        </p:nvGrpSpPr>
        <p:grpSpPr>
          <a:xfrm>
            <a:off x="9702971" y="8807140"/>
            <a:ext cx="384851" cy="260757"/>
            <a:chOff x="14192497" y="7306592"/>
            <a:chExt cx="532511" cy="322770"/>
          </a:xfrm>
        </p:grpSpPr>
        <p:sp>
          <p:nvSpPr>
            <p:cNvPr id="99" name="フローチャート: 結合子 98"/>
            <p:cNvSpPr/>
            <p:nvPr/>
          </p:nvSpPr>
          <p:spPr>
            <a:xfrm>
              <a:off x="14265900" y="7306592"/>
              <a:ext cx="324159" cy="313119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dirty="0">
                <a:latin typeface="Arial Rounded MT Bold" panose="020F07040305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テキスト ボックス 102"/>
            <p:cNvSpPr txBox="1"/>
            <p:nvPr/>
          </p:nvSpPr>
          <p:spPr>
            <a:xfrm>
              <a:off x="14192497" y="7315060"/>
              <a:ext cx="532511" cy="3143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11</a:t>
              </a:r>
              <a:endParaRPr kumimoji="1" lang="ja-JP" altLang="en-US" sz="105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grpSp>
        <p:nvGrpSpPr>
          <p:cNvPr id="107" name="グループ化 106"/>
          <p:cNvGrpSpPr/>
          <p:nvPr/>
        </p:nvGrpSpPr>
        <p:grpSpPr>
          <a:xfrm>
            <a:off x="7687361" y="7359401"/>
            <a:ext cx="363963" cy="280423"/>
            <a:chOff x="14236976" y="7306592"/>
            <a:chExt cx="406399" cy="313119"/>
          </a:xfrm>
        </p:grpSpPr>
        <p:sp>
          <p:nvSpPr>
            <p:cNvPr id="108" name="フローチャート: 結合子 107"/>
            <p:cNvSpPr/>
            <p:nvPr/>
          </p:nvSpPr>
          <p:spPr>
            <a:xfrm>
              <a:off x="14265900" y="7306592"/>
              <a:ext cx="324159" cy="313119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dirty="0">
                <a:latin typeface="Arial Rounded MT Bold" panose="020F07040305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テキスト ボックス 108"/>
            <p:cNvSpPr txBox="1"/>
            <p:nvPr/>
          </p:nvSpPr>
          <p:spPr>
            <a:xfrm>
              <a:off x="14236976" y="7315960"/>
              <a:ext cx="4063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13</a:t>
              </a:r>
              <a:endParaRPr kumimoji="1" lang="ja-JP" altLang="en-US" sz="105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9654331" y="6780076"/>
            <a:ext cx="406400" cy="287365"/>
            <a:chOff x="14234459" y="7306592"/>
            <a:chExt cx="406400" cy="287365"/>
          </a:xfrm>
        </p:grpSpPr>
        <p:sp>
          <p:nvSpPr>
            <p:cNvPr id="123" name="フローチャート: 結合子 122"/>
            <p:cNvSpPr/>
            <p:nvPr/>
          </p:nvSpPr>
          <p:spPr>
            <a:xfrm>
              <a:off x="14265900" y="7306592"/>
              <a:ext cx="273359" cy="264049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dirty="0">
                <a:latin typeface="Arial Rounded MT Bold" panose="020F07040305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テキスト ボックス 123"/>
            <p:cNvSpPr txBox="1"/>
            <p:nvPr/>
          </p:nvSpPr>
          <p:spPr>
            <a:xfrm>
              <a:off x="14234459" y="7332347"/>
              <a:ext cx="406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17</a:t>
              </a:r>
              <a:endParaRPr kumimoji="1" lang="ja-JP" altLang="en-US" sz="105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9380423" y="6766815"/>
            <a:ext cx="406400" cy="261610"/>
            <a:chOff x="14219394" y="7131287"/>
            <a:chExt cx="406400" cy="261610"/>
          </a:xfrm>
        </p:grpSpPr>
        <p:sp>
          <p:nvSpPr>
            <p:cNvPr id="129" name="フローチャート: 結合子 128"/>
            <p:cNvSpPr/>
            <p:nvPr/>
          </p:nvSpPr>
          <p:spPr>
            <a:xfrm flipV="1">
              <a:off x="14265900" y="7150300"/>
              <a:ext cx="238003" cy="229897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dirty="0">
                <a:latin typeface="Arial Rounded MT Bold" panose="020F07040305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テキスト ボックス 129"/>
            <p:cNvSpPr txBox="1"/>
            <p:nvPr/>
          </p:nvSpPr>
          <p:spPr>
            <a:xfrm>
              <a:off x="14219394" y="7131287"/>
              <a:ext cx="406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19</a:t>
              </a:r>
              <a:endParaRPr kumimoji="1" lang="ja-JP" altLang="en-US" sz="105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grpSp>
        <p:nvGrpSpPr>
          <p:cNvPr id="134" name="グループ化 133"/>
          <p:cNvGrpSpPr/>
          <p:nvPr/>
        </p:nvGrpSpPr>
        <p:grpSpPr>
          <a:xfrm>
            <a:off x="8626495" y="8388786"/>
            <a:ext cx="363963" cy="280423"/>
            <a:chOff x="14236976" y="7306592"/>
            <a:chExt cx="406399" cy="313119"/>
          </a:xfrm>
        </p:grpSpPr>
        <p:sp>
          <p:nvSpPr>
            <p:cNvPr id="135" name="フローチャート: 結合子 134"/>
            <p:cNvSpPr/>
            <p:nvPr/>
          </p:nvSpPr>
          <p:spPr>
            <a:xfrm>
              <a:off x="14265900" y="7306592"/>
              <a:ext cx="324159" cy="313119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dirty="0">
                <a:latin typeface="Arial Rounded MT Bold" panose="020F07040305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テキスト ボックス 135"/>
            <p:cNvSpPr txBox="1"/>
            <p:nvPr/>
          </p:nvSpPr>
          <p:spPr>
            <a:xfrm>
              <a:off x="14236976" y="7315960"/>
              <a:ext cx="406399" cy="2835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16</a:t>
              </a:r>
              <a:endParaRPr kumimoji="1" lang="ja-JP" altLang="en-US" sz="105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grpSp>
        <p:nvGrpSpPr>
          <p:cNvPr id="140" name="グループ化 139"/>
          <p:cNvGrpSpPr/>
          <p:nvPr/>
        </p:nvGrpSpPr>
        <p:grpSpPr>
          <a:xfrm>
            <a:off x="9920034" y="7676950"/>
            <a:ext cx="363963" cy="280423"/>
            <a:chOff x="14236976" y="7306592"/>
            <a:chExt cx="406399" cy="313119"/>
          </a:xfrm>
        </p:grpSpPr>
        <p:sp>
          <p:nvSpPr>
            <p:cNvPr id="141" name="フローチャート: 結合子 140"/>
            <p:cNvSpPr/>
            <p:nvPr/>
          </p:nvSpPr>
          <p:spPr>
            <a:xfrm>
              <a:off x="14265900" y="7306592"/>
              <a:ext cx="324159" cy="313119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dirty="0">
                <a:latin typeface="Arial Rounded MT Bold" panose="020F07040305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テキスト ボックス 141"/>
            <p:cNvSpPr txBox="1"/>
            <p:nvPr/>
          </p:nvSpPr>
          <p:spPr>
            <a:xfrm>
              <a:off x="14236976" y="7315960"/>
              <a:ext cx="406399" cy="2835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14</a:t>
              </a:r>
              <a:endParaRPr kumimoji="1" lang="ja-JP" altLang="en-US" sz="105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grpSp>
        <p:nvGrpSpPr>
          <p:cNvPr id="143" name="グループ化 142"/>
          <p:cNvGrpSpPr/>
          <p:nvPr/>
        </p:nvGrpSpPr>
        <p:grpSpPr>
          <a:xfrm>
            <a:off x="8600253" y="8098204"/>
            <a:ext cx="363963" cy="280423"/>
            <a:chOff x="14236976" y="7306592"/>
            <a:chExt cx="406399" cy="313119"/>
          </a:xfrm>
        </p:grpSpPr>
        <p:sp>
          <p:nvSpPr>
            <p:cNvPr id="144" name="フローチャート: 結合子 143"/>
            <p:cNvSpPr/>
            <p:nvPr/>
          </p:nvSpPr>
          <p:spPr>
            <a:xfrm>
              <a:off x="14265900" y="7306592"/>
              <a:ext cx="324159" cy="313119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dirty="0">
                <a:latin typeface="Arial Rounded MT Bold" panose="020F07040305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テキスト ボックス 144"/>
            <p:cNvSpPr txBox="1"/>
            <p:nvPr/>
          </p:nvSpPr>
          <p:spPr>
            <a:xfrm>
              <a:off x="14236976" y="7315960"/>
              <a:ext cx="406399" cy="2835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18</a:t>
              </a:r>
              <a:endParaRPr kumimoji="1" lang="ja-JP" altLang="en-US" sz="105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9476975" y="7665385"/>
            <a:ext cx="363963" cy="280423"/>
            <a:chOff x="14236976" y="7306592"/>
            <a:chExt cx="406399" cy="313119"/>
          </a:xfrm>
        </p:grpSpPr>
        <p:sp>
          <p:nvSpPr>
            <p:cNvPr id="116" name="フローチャート: 結合子 115"/>
            <p:cNvSpPr/>
            <p:nvPr/>
          </p:nvSpPr>
          <p:spPr>
            <a:xfrm>
              <a:off x="14265900" y="7306592"/>
              <a:ext cx="324159" cy="313119"/>
            </a:xfrm>
            <a:prstGeom prst="flowChartConnector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dirty="0">
                <a:latin typeface="Arial Rounded MT Bold" panose="020F07040305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テキスト ボックス 116"/>
            <p:cNvSpPr txBox="1"/>
            <p:nvPr/>
          </p:nvSpPr>
          <p:spPr>
            <a:xfrm>
              <a:off x="14236976" y="7315960"/>
              <a:ext cx="406399" cy="2835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15</a:t>
              </a:r>
              <a:endParaRPr kumimoji="1" lang="ja-JP" altLang="en-US" sz="105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158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479026"/>
              </p:ext>
            </p:extLst>
          </p:nvPr>
        </p:nvGraphicFramePr>
        <p:xfrm>
          <a:off x="147223" y="273265"/>
          <a:ext cx="7907210" cy="7282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6241">
                  <a:extLst>
                    <a:ext uri="{9D8B030D-6E8A-4147-A177-3AD203B41FA5}">
                      <a16:colId xmlns:a16="http://schemas.microsoft.com/office/drawing/2014/main" val="1260896532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1171903375"/>
                    </a:ext>
                  </a:extLst>
                </a:gridCol>
                <a:gridCol w="850351">
                  <a:extLst>
                    <a:ext uri="{9D8B030D-6E8A-4147-A177-3AD203B41FA5}">
                      <a16:colId xmlns:a16="http://schemas.microsoft.com/office/drawing/2014/main" val="783355840"/>
                    </a:ext>
                  </a:extLst>
                </a:gridCol>
                <a:gridCol w="1383386">
                  <a:extLst>
                    <a:ext uri="{9D8B030D-6E8A-4147-A177-3AD203B41FA5}">
                      <a16:colId xmlns:a16="http://schemas.microsoft.com/office/drawing/2014/main" val="3326673213"/>
                    </a:ext>
                  </a:extLst>
                </a:gridCol>
                <a:gridCol w="990892">
                  <a:extLst>
                    <a:ext uri="{9D8B030D-6E8A-4147-A177-3AD203B41FA5}">
                      <a16:colId xmlns:a16="http://schemas.microsoft.com/office/drawing/2014/main" val="2927153141"/>
                    </a:ext>
                  </a:extLst>
                </a:gridCol>
                <a:gridCol w="1372667">
                  <a:extLst>
                    <a:ext uri="{9D8B030D-6E8A-4147-A177-3AD203B41FA5}">
                      <a16:colId xmlns:a16="http://schemas.microsoft.com/office/drawing/2014/main" val="3665948465"/>
                    </a:ext>
                  </a:extLst>
                </a:gridCol>
                <a:gridCol w="852273">
                  <a:extLst>
                    <a:ext uri="{9D8B030D-6E8A-4147-A177-3AD203B41FA5}">
                      <a16:colId xmlns:a16="http://schemas.microsoft.com/office/drawing/2014/main" val="2959564586"/>
                    </a:ext>
                  </a:extLst>
                </a:gridCol>
              </a:tblGrid>
              <a:tr h="4502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月</a:t>
                      </a:r>
                    </a:p>
                  </a:txBody>
                  <a:tcPr marL="118169" marR="118169" marT="59084" marB="59084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3A5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火</a:t>
                      </a:r>
                    </a:p>
                  </a:txBody>
                  <a:tcPr marL="118169" marR="118169" marT="59084" marB="59084" anchor="ctr"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3A5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水</a:t>
                      </a:r>
                    </a:p>
                  </a:txBody>
                  <a:tcPr marL="118169" marR="118169" marT="59084" marB="59084" anchor="ctr"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3A5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木</a:t>
                      </a:r>
                    </a:p>
                  </a:txBody>
                  <a:tcPr marL="118169" marR="118169" marT="59084" marB="59084" anchor="ctr"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3A5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金</a:t>
                      </a:r>
                    </a:p>
                  </a:txBody>
                  <a:tcPr marL="118169" marR="118169" marT="59084" marB="59084" anchor="ctr"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3A5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土</a:t>
                      </a:r>
                    </a:p>
                  </a:txBody>
                  <a:tcPr marL="118169" marR="118169" marT="59084" marB="59084" anchor="ctr"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3A5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日</a:t>
                      </a:r>
                    </a:p>
                  </a:txBody>
                  <a:tcPr marL="118169" marR="118169" marT="59084" marB="59084" anchor="ctr"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3A5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5504"/>
                  </a:ext>
                </a:extLst>
              </a:tr>
              <a:tr h="1595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ぶんちゃん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≪毎週≫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でんぼうの丘</a:t>
                      </a:r>
                      <a:endParaRPr kumimoji="1" lang="en-US" altLang="ja-JP" sz="1200" b="1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≪毎週≫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17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19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ケアラーズ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カフェともいき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1" lang="ja-JP" altLang="en-US" sz="13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≪毎月≫</a:t>
                      </a:r>
                      <a:endParaRPr kumimoji="1" lang="en-US" altLang="ja-JP" sz="13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1" lang="en-US" altLang="ja-JP" sz="13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13</a:t>
                      </a:r>
                      <a:r>
                        <a:rPr kumimoji="1" lang="ja-JP" altLang="en-US" sz="13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時半～</a:t>
                      </a:r>
                      <a:r>
                        <a:rPr kumimoji="1" lang="en-US" altLang="ja-JP" sz="13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15</a:t>
                      </a:r>
                      <a:r>
                        <a:rPr kumimoji="1" lang="ja-JP" altLang="en-US" sz="13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時</a:t>
                      </a:r>
                    </a:p>
                  </a:txBody>
                  <a:tcPr marL="118169" marR="118169" marT="59084" marB="59084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 err="1">
                          <a:latin typeface="+mn-ea"/>
                          <a:ea typeface="+mn-ea"/>
                        </a:rPr>
                        <a:t>ろばちゃん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>
                          <a:latin typeface="+mn-ea"/>
                          <a:ea typeface="+mn-ea"/>
                        </a:rPr>
                        <a:t>≪</a:t>
                      </a:r>
                      <a:r>
                        <a:rPr kumimoji="1" lang="en-US" altLang="ja-JP" sz="1300" b="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300" b="0" dirty="0">
                          <a:latin typeface="+mn-ea"/>
                          <a:ea typeface="+mn-ea"/>
                        </a:rPr>
                        <a:t>か月おき≫</a:t>
                      </a:r>
                      <a:endParaRPr kumimoji="1" lang="en-US" altLang="ja-JP" sz="1300" b="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時半～</a:t>
                      </a:r>
                      <a:r>
                        <a:rPr kumimoji="1" lang="en-US" altLang="ja-JP" sz="1300" dirty="0"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コミュニティー　　カフェ</a:t>
                      </a:r>
                      <a:r>
                        <a:rPr kumimoji="1" lang="ja-JP" altLang="en-US" sz="13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萌木</a:t>
                      </a:r>
                      <a:endParaRPr kumimoji="1" lang="en-US" altLang="ja-JP" sz="13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≪毎月≫</a:t>
                      </a:r>
                      <a:endParaRPr kumimoji="1" lang="en-US" altLang="ja-JP" sz="13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13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時半～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15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時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18169" marR="118169" marT="59084" marB="59084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133762"/>
                  </a:ext>
                </a:extLst>
              </a:tr>
              <a:tr h="1418023"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ぶんちゃん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≪毎週≫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でんぼうの丘</a:t>
                      </a:r>
                      <a:endParaRPr kumimoji="1" lang="en-US" altLang="ja-JP" sz="1200" b="1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≪毎週≫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17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19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はればれカフェ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≪毎月≫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時～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18169" marR="118169" marT="59084" marB="59084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972094"/>
                  </a:ext>
                </a:extLst>
              </a:tr>
              <a:tr h="1570396"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ぶんちゃん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≪毎週≫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200" spc="-15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でんぼうの丘</a:t>
                      </a:r>
                      <a:endParaRPr kumimoji="1" lang="en-US" altLang="ja-JP" sz="1200" b="1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≪毎週≫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17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19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kern="12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まほろば</a:t>
                      </a:r>
                      <a:endParaRPr kumimoji="1" lang="en-US" altLang="ja-JP" sz="13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梅の里</a:t>
                      </a:r>
                      <a:endParaRPr kumimoji="1" lang="en-US" altLang="ja-JP" sz="13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≪毎月≫</a:t>
                      </a:r>
                      <a:endParaRPr kumimoji="1" lang="en-US" altLang="ja-JP" sz="13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14</a:t>
                      </a: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時～</a:t>
                      </a: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16</a:t>
                      </a: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時</a:t>
                      </a: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18169" marR="118169" marT="59084" marB="59084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寄ってみて</a:t>
                      </a:r>
                      <a:endParaRPr kumimoji="1" lang="en-US" altLang="ja-JP" sz="1200" b="1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≪毎月≫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en-US" altLang="ja-JP" sz="1300" spc="-15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1300" spc="-150" dirty="0">
                          <a:latin typeface="+mn-ea"/>
                          <a:ea typeface="+mn-ea"/>
                        </a:rPr>
                        <a:t>時半～</a:t>
                      </a:r>
                      <a:r>
                        <a:rPr kumimoji="1" lang="en-US" altLang="ja-JP" sz="1300" spc="-150" dirty="0"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1300" spc="-15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300" spc="-15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喫茶オレンジ</a:t>
                      </a:r>
                      <a:endParaRPr kumimoji="1" lang="en-US" altLang="ja-JP" sz="13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≪奇数月≫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時半～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時半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31251"/>
                  </a:ext>
                </a:extLst>
              </a:tr>
              <a:tr h="1418023"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ぶんちゃん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≪毎週≫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でんぼうの丘</a:t>
                      </a:r>
                      <a:endParaRPr kumimoji="1" lang="en-US" altLang="ja-JP" sz="1200" b="1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≪毎週≫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17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19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時</a:t>
                      </a:r>
                      <a:endParaRPr kumimoji="1" lang="en-US" altLang="ja-JP" sz="13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spc="-15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118169" marR="118169" marT="59084" marB="59084"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054288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2224124" y="3718861"/>
            <a:ext cx="1437717" cy="68884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92" b="1" dirty="0"/>
              <a:t>わだカフェ</a:t>
            </a:r>
            <a:endParaRPr kumimoji="1" lang="en-US" altLang="ja-JP" sz="1292" b="1" dirty="0"/>
          </a:p>
          <a:p>
            <a:pPr algn="ctr"/>
            <a:r>
              <a:rPr kumimoji="1" lang="ja-JP" altLang="en-US" sz="1292" dirty="0"/>
              <a:t>≪毎月</a:t>
            </a:r>
            <a:r>
              <a:rPr kumimoji="1" lang="en-US" altLang="ja-JP" sz="1292" dirty="0"/>
              <a:t>20</a:t>
            </a:r>
            <a:r>
              <a:rPr kumimoji="1" lang="ja-JP" altLang="en-US" sz="1292" dirty="0"/>
              <a:t>日≫</a:t>
            </a:r>
            <a:endParaRPr kumimoji="1" lang="en-US" altLang="ja-JP" sz="1292" dirty="0"/>
          </a:p>
          <a:p>
            <a:pPr algn="ctr"/>
            <a:r>
              <a:rPr kumimoji="1" lang="en-US" altLang="ja-JP" sz="1292" dirty="0"/>
              <a:t>13</a:t>
            </a:r>
            <a:r>
              <a:rPr kumimoji="1" lang="ja-JP" altLang="en-US" sz="1292" dirty="0"/>
              <a:t>時半～</a:t>
            </a:r>
            <a:r>
              <a:rPr kumimoji="1" lang="en-US" altLang="ja-JP" sz="1292" dirty="0"/>
              <a:t>15</a:t>
            </a:r>
            <a:r>
              <a:rPr kumimoji="1" lang="ja-JP" altLang="en-US" sz="1292" dirty="0"/>
              <a:t>時半</a:t>
            </a: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4243" y="-222618"/>
            <a:ext cx="1683108" cy="1255790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125" y="1572147"/>
            <a:ext cx="735261" cy="706550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309" y="1709662"/>
            <a:ext cx="463604" cy="518439"/>
          </a:xfrm>
          <a:prstGeom prst="rect">
            <a:avLst/>
          </a:prstGeom>
        </p:spPr>
      </p:pic>
      <p:sp>
        <p:nvSpPr>
          <p:cNvPr id="30" name="テキスト ボックス 29"/>
          <p:cNvSpPr txBox="1"/>
          <p:nvPr/>
        </p:nvSpPr>
        <p:spPr>
          <a:xfrm>
            <a:off x="8019540" y="2889097"/>
            <a:ext cx="5031229" cy="410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68" b="1" dirty="0">
                <a:solidFill>
                  <a:schemeClr val="bg1">
                    <a:lumMod val="50000"/>
                  </a:schemeClr>
                </a:solidFill>
              </a:rPr>
              <a:t>認知症の人のためだけの場所ですか？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097722" y="3262997"/>
            <a:ext cx="4389629" cy="1046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51" dirty="0">
                <a:solidFill>
                  <a:schemeClr val="accent1">
                    <a:lumMod val="75000"/>
                  </a:schemeClr>
                </a:solidFill>
              </a:rPr>
              <a:t>認知症の人だけではなく、だれでも行けるところです。認知症について知りたい、学びたい、考えたい、認知症になっても安心して暮らしたい、そんな地域を作る場所です。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971852" y="4326771"/>
            <a:ext cx="5031229" cy="410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68" b="1" dirty="0">
                <a:solidFill>
                  <a:schemeClr val="bg1">
                    <a:lumMod val="50000"/>
                  </a:schemeClr>
                </a:solidFill>
              </a:rPr>
              <a:t>どんなことをやっているのですか？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7849303" y="402327"/>
            <a:ext cx="4857783" cy="2388316"/>
            <a:chOff x="6095200" y="86545"/>
            <a:chExt cx="3758999" cy="1848102"/>
          </a:xfrm>
        </p:grpSpPr>
        <p:grpSp>
          <p:nvGrpSpPr>
            <p:cNvPr id="27" name="グループ化 26"/>
            <p:cNvGrpSpPr/>
            <p:nvPr/>
          </p:nvGrpSpPr>
          <p:grpSpPr>
            <a:xfrm>
              <a:off x="6296711" y="405634"/>
              <a:ext cx="3557488" cy="1529013"/>
              <a:chOff x="6464104" y="553712"/>
              <a:chExt cx="3062242" cy="1186037"/>
            </a:xfrm>
            <a:solidFill>
              <a:schemeClr val="accent4">
                <a:lumMod val="40000"/>
                <a:lumOff val="60000"/>
                <a:alpha val="74000"/>
              </a:schemeClr>
            </a:solidFill>
          </p:grpSpPr>
          <p:sp>
            <p:nvSpPr>
              <p:cNvPr id="21" name="角丸四角形 20"/>
              <p:cNvSpPr/>
              <p:nvPr/>
            </p:nvSpPr>
            <p:spPr>
              <a:xfrm>
                <a:off x="6464104" y="553712"/>
                <a:ext cx="3062242" cy="1186037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326"/>
              </a:p>
            </p:txBody>
          </p:sp>
          <p:sp>
            <p:nvSpPr>
              <p:cNvPr id="26" name="テキスト ボックス 25"/>
              <p:cNvSpPr txBox="1"/>
              <p:nvPr/>
            </p:nvSpPr>
            <p:spPr>
              <a:xfrm>
                <a:off x="6646591" y="791057"/>
                <a:ext cx="2866126" cy="914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551" dirty="0"/>
                  <a:t>認知症の人やその家族、地域住民、介護や福祉などの専門家など誰でも気軽に集える場所です。</a:t>
                </a:r>
                <a:endParaRPr kumimoji="1" lang="en-US" altLang="ja-JP" sz="1551" dirty="0"/>
              </a:p>
              <a:p>
                <a:r>
                  <a:rPr kumimoji="1" lang="ja-JP" altLang="en-US" sz="1551" dirty="0"/>
                  <a:t>介護ストレスの軽減の場だけではなく、新たな出会い、地域とのつながりの場として、気楽な気持ちで一度訪れてみましょう。</a:t>
                </a:r>
                <a:endParaRPr kumimoji="1" lang="en-US" altLang="ja-JP" sz="1551" dirty="0"/>
              </a:p>
            </p:txBody>
          </p:sp>
        </p:grpSp>
        <p:sp>
          <p:nvSpPr>
            <p:cNvPr id="34" name="フローチャート: 結合子 33"/>
            <p:cNvSpPr/>
            <p:nvPr/>
          </p:nvSpPr>
          <p:spPr>
            <a:xfrm>
              <a:off x="6095200" y="86545"/>
              <a:ext cx="644671" cy="655763"/>
            </a:xfrm>
            <a:prstGeom prst="flowChartConnector">
              <a:avLst/>
            </a:prstGeom>
            <a:solidFill>
              <a:schemeClr val="accent2">
                <a:lumMod val="60000"/>
                <a:lumOff val="40000"/>
                <a:alpha val="8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326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6162122" y="201083"/>
              <a:ext cx="420627" cy="440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102" b="1" dirty="0"/>
                <a:t>認</a:t>
              </a:r>
            </a:p>
          </p:txBody>
        </p:sp>
      </p:grpSp>
      <p:sp>
        <p:nvSpPr>
          <p:cNvPr id="36" name="テキスト ボックス 35"/>
          <p:cNvSpPr txBox="1"/>
          <p:nvPr/>
        </p:nvSpPr>
        <p:spPr>
          <a:xfrm>
            <a:off x="8580327" y="816803"/>
            <a:ext cx="3945525" cy="410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68" b="1" dirty="0"/>
              <a:t>知症カフェってどんなところ？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063632" y="4754154"/>
            <a:ext cx="4437330" cy="808298"/>
          </a:xfrm>
          <a:prstGeom prst="rect">
            <a:avLst/>
          </a:prstGeom>
          <a:solidFill>
            <a:schemeClr val="bg1">
              <a:alpha val="67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551" dirty="0">
                <a:solidFill>
                  <a:schemeClr val="accent1">
                    <a:lumMod val="75000"/>
                  </a:schemeClr>
                </a:solidFill>
              </a:rPr>
              <a:t>レクリエーションや歌などをやっているとこもあれば、フリートークのところもあります。</a:t>
            </a:r>
            <a:endParaRPr kumimoji="1" lang="en-US" altLang="ja-JP" sz="155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kumimoji="1" lang="ja-JP" altLang="en-US" sz="1551" dirty="0">
                <a:solidFill>
                  <a:schemeClr val="accent1">
                    <a:lumMod val="75000"/>
                  </a:schemeClr>
                </a:solidFill>
              </a:rPr>
              <a:t>それぞれのカフェにお問い合わせください。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39974" y="7715816"/>
            <a:ext cx="9685667" cy="1847565"/>
            <a:chOff x="244045" y="5088230"/>
            <a:chExt cx="7494863" cy="1572821"/>
          </a:xfrm>
        </p:grpSpPr>
        <p:grpSp>
          <p:nvGrpSpPr>
            <p:cNvPr id="46" name="グループ化 45"/>
            <p:cNvGrpSpPr/>
            <p:nvPr/>
          </p:nvGrpSpPr>
          <p:grpSpPr>
            <a:xfrm>
              <a:off x="244045" y="5132636"/>
              <a:ext cx="587917" cy="597731"/>
              <a:chOff x="81669" y="5216104"/>
              <a:chExt cx="587917" cy="597731"/>
            </a:xfrm>
          </p:grpSpPr>
          <p:sp>
            <p:nvSpPr>
              <p:cNvPr id="39" name="ひし形 38"/>
              <p:cNvSpPr/>
              <p:nvPr/>
            </p:nvSpPr>
            <p:spPr>
              <a:xfrm rot="18086807">
                <a:off x="76762" y="5221011"/>
                <a:ext cx="597731" cy="587917"/>
              </a:xfrm>
              <a:prstGeom prst="diamond">
                <a:avLst/>
              </a:prstGeom>
              <a:solidFill>
                <a:srgbClr val="8AE4E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68"/>
              </a:p>
            </p:txBody>
          </p:sp>
          <p:sp>
            <p:nvSpPr>
              <p:cNvPr id="43" name="テキスト ボックス 42"/>
              <p:cNvSpPr txBox="1"/>
              <p:nvPr/>
            </p:nvSpPr>
            <p:spPr>
              <a:xfrm>
                <a:off x="184706" y="5341551"/>
                <a:ext cx="420627" cy="4172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585" b="1" dirty="0"/>
                  <a:t>募</a:t>
                </a:r>
              </a:p>
            </p:txBody>
          </p:sp>
        </p:grpSp>
        <p:grpSp>
          <p:nvGrpSpPr>
            <p:cNvPr id="47" name="グループ化 46"/>
            <p:cNvGrpSpPr/>
            <p:nvPr/>
          </p:nvGrpSpPr>
          <p:grpSpPr>
            <a:xfrm>
              <a:off x="674929" y="5088230"/>
              <a:ext cx="511175" cy="584556"/>
              <a:chOff x="703488" y="5137831"/>
              <a:chExt cx="511175" cy="584556"/>
            </a:xfrm>
          </p:grpSpPr>
          <p:sp>
            <p:nvSpPr>
              <p:cNvPr id="41" name="ひし形 40"/>
              <p:cNvSpPr/>
              <p:nvPr/>
            </p:nvSpPr>
            <p:spPr>
              <a:xfrm rot="19121532">
                <a:off x="703488" y="5137831"/>
                <a:ext cx="511175" cy="584556"/>
              </a:xfrm>
              <a:prstGeom prst="diamond">
                <a:avLst/>
              </a:prstGeom>
              <a:solidFill>
                <a:srgbClr val="66FF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68"/>
              </a:p>
            </p:txBody>
          </p:sp>
          <p:sp>
            <p:nvSpPr>
              <p:cNvPr id="44" name="テキスト ボックス 43"/>
              <p:cNvSpPr txBox="1"/>
              <p:nvPr/>
            </p:nvSpPr>
            <p:spPr>
              <a:xfrm>
                <a:off x="775097" y="5235302"/>
                <a:ext cx="420627" cy="4172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585" b="1" dirty="0"/>
                  <a:t>集</a:t>
                </a:r>
              </a:p>
            </p:txBody>
          </p:sp>
        </p:grpSp>
        <p:sp>
          <p:nvSpPr>
            <p:cNvPr id="45" name="テキスト ボックス 44"/>
            <p:cNvSpPr txBox="1"/>
            <p:nvPr/>
          </p:nvSpPr>
          <p:spPr>
            <a:xfrm>
              <a:off x="1175953" y="5184062"/>
              <a:ext cx="4209097" cy="445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rgbClr val="FFC000"/>
                  </a:solidFill>
                </a:rPr>
                <a:t>認知症カフェ</a:t>
              </a:r>
              <a:r>
                <a:rPr kumimoji="1" lang="ja-JP" altLang="en-US" sz="20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を開設してみませんか？</a:t>
              </a:r>
              <a:endParaRPr kumimoji="1"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267016" y="5749614"/>
              <a:ext cx="7471892" cy="911437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sz="1422" dirty="0"/>
                <a:t>認知症カフェについて興味関心がある方。これから認知症カフェを始めようとしている方。認知症カフェまではできないけど、地域で暮らしている高齢者のちょっとしたサポート（ごみすて、草取り等）には興味がある方。</a:t>
              </a:r>
              <a:endParaRPr lang="en-US" altLang="ja-JP" sz="1422" dirty="0"/>
            </a:p>
            <a:p>
              <a:r>
                <a:rPr lang="ja-JP" altLang="en-US" sz="1422" dirty="0"/>
                <a:t>そのような方はお住まいの地域包括支援センターか高齢者支援課までご連絡ください。また、市ホームページにて「認知症カフェ立ち上げの手引き」を掲載しています。参考にご覧ください。</a:t>
              </a:r>
              <a:endParaRPr lang="en-US" altLang="ja-JP" sz="1422" dirty="0"/>
            </a:p>
          </p:txBody>
        </p:sp>
      </p:grpSp>
      <p:graphicFrame>
        <p:nvGraphicFramePr>
          <p:cNvPr id="50" name="表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03057"/>
              </p:ext>
            </p:extLst>
          </p:nvPr>
        </p:nvGraphicFramePr>
        <p:xfrm>
          <a:off x="7022314" y="5599867"/>
          <a:ext cx="5655513" cy="2768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0509">
                  <a:extLst>
                    <a:ext uri="{9D8B030D-6E8A-4147-A177-3AD203B41FA5}">
                      <a16:colId xmlns:a16="http://schemas.microsoft.com/office/drawing/2014/main" val="4233098531"/>
                    </a:ext>
                  </a:extLst>
                </a:gridCol>
                <a:gridCol w="2656592">
                  <a:extLst>
                    <a:ext uri="{9D8B030D-6E8A-4147-A177-3AD203B41FA5}">
                      <a16:colId xmlns:a16="http://schemas.microsoft.com/office/drawing/2014/main" val="2707262261"/>
                    </a:ext>
                  </a:extLst>
                </a:gridCol>
                <a:gridCol w="778412">
                  <a:extLst>
                    <a:ext uri="{9D8B030D-6E8A-4147-A177-3AD203B41FA5}">
                      <a16:colId xmlns:a16="http://schemas.microsoft.com/office/drawing/2014/main" val="3068541420"/>
                    </a:ext>
                  </a:extLst>
                </a:gridCol>
              </a:tblGrid>
              <a:tr h="273279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名称</a:t>
                      </a:r>
                    </a:p>
                  </a:txBody>
                  <a:tcPr marL="118169" marR="118169" marT="59084" marB="59084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担当地区</a:t>
                      </a:r>
                    </a:p>
                  </a:txBody>
                  <a:tcPr marL="118169" marR="118169" marT="59084" marB="59084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電話</a:t>
                      </a:r>
                    </a:p>
                  </a:txBody>
                  <a:tcPr marL="118169" marR="118169" marT="59084" marB="59084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2428121"/>
                  </a:ext>
                </a:extLst>
              </a:tr>
              <a:tr h="273279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東部地域包括支援センター</a:t>
                      </a:r>
                    </a:p>
                  </a:txBody>
                  <a:tcPr marL="118169" marR="118169" marT="59084" marB="59084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須津、浮島、元吉原</a:t>
                      </a:r>
                    </a:p>
                  </a:txBody>
                  <a:tcPr marL="118169" marR="118169" marT="59084" marB="5908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39-1300</a:t>
                      </a:r>
                      <a:endParaRPr kumimoji="1" lang="ja-JP" altLang="en-US" sz="1000" dirty="0"/>
                    </a:p>
                  </a:txBody>
                  <a:tcPr marL="118169" marR="118169" marT="59084" marB="5908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79211"/>
                  </a:ext>
                </a:extLst>
              </a:tr>
              <a:tr h="273279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吉原中部地域包括支援センター</a:t>
                      </a:r>
                    </a:p>
                  </a:txBody>
                  <a:tcPr marL="118169" marR="118169" marT="59084" marB="59084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神戸、富士見台、原田、吉永、吉永北</a:t>
                      </a:r>
                    </a:p>
                  </a:txBody>
                  <a:tcPr marL="118169" marR="118169" marT="59084" marB="59084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39-2700</a:t>
                      </a:r>
                      <a:endParaRPr kumimoji="1" lang="ja-JP" altLang="en-US" sz="1000" dirty="0"/>
                    </a:p>
                  </a:txBody>
                  <a:tcPr marL="118169" marR="118169" marT="59084" marB="59084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593643"/>
                  </a:ext>
                </a:extLst>
              </a:tr>
              <a:tr h="273279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北部地域包括支援センター</a:t>
                      </a:r>
                    </a:p>
                  </a:txBody>
                  <a:tcPr marL="118169" marR="118169" marT="59084" marB="5908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大淵、青葉台、広見</a:t>
                      </a:r>
                      <a:endParaRPr kumimoji="1" lang="en-US" altLang="ja-JP" sz="1000" dirty="0"/>
                    </a:p>
                  </a:txBody>
                  <a:tcPr marL="118169" marR="118169" marT="59084" marB="59084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23-0303</a:t>
                      </a:r>
                      <a:endParaRPr kumimoji="1" lang="ja-JP" altLang="en-US" sz="1000" dirty="0"/>
                    </a:p>
                  </a:txBody>
                  <a:tcPr marL="118169" marR="118169" marT="59084" marB="59084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888482"/>
                  </a:ext>
                </a:extLst>
              </a:tr>
              <a:tr h="273279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鷹岡地域包括支援センター</a:t>
                      </a:r>
                    </a:p>
                  </a:txBody>
                  <a:tcPr marL="118169" marR="118169" marT="59084" marB="59084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鷹岡、丘、天間</a:t>
                      </a:r>
                    </a:p>
                  </a:txBody>
                  <a:tcPr marL="118169" marR="118169" marT="59084" marB="59084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30-7062</a:t>
                      </a:r>
                      <a:endParaRPr kumimoji="1" lang="ja-JP" altLang="en-US" sz="1000" dirty="0"/>
                    </a:p>
                  </a:txBody>
                  <a:tcPr marL="118169" marR="118169" marT="59084" marB="59084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495275"/>
                  </a:ext>
                </a:extLst>
              </a:tr>
              <a:tr h="273279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吉原西部地域包括支援センター</a:t>
                      </a:r>
                    </a:p>
                  </a:txBody>
                  <a:tcPr marL="118169" marR="118169" marT="59084" marB="59084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/>
                        <a:t>今泉、吉原、伝法</a:t>
                      </a:r>
                    </a:p>
                  </a:txBody>
                  <a:tcPr marL="118169" marR="118169" marT="59084" marB="5908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30-8324</a:t>
                      </a:r>
                      <a:endParaRPr kumimoji="1" lang="ja-JP" altLang="en-US" sz="1000" dirty="0"/>
                    </a:p>
                  </a:txBody>
                  <a:tcPr marL="118169" marR="118169" marT="59084" marB="5908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436181"/>
                  </a:ext>
                </a:extLst>
              </a:tr>
              <a:tr h="273279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富士北部地域包括支援センター</a:t>
                      </a:r>
                    </a:p>
                  </a:txBody>
                  <a:tcPr marL="118169" marR="118169" marT="59084" marB="59084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岩松、岩松北、富士駅北、富士北</a:t>
                      </a:r>
                    </a:p>
                  </a:txBody>
                  <a:tcPr marL="118169" marR="118169" marT="59084" marB="59084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66-0115</a:t>
                      </a:r>
                      <a:endParaRPr kumimoji="1" lang="ja-JP" altLang="en-US" sz="1000" dirty="0"/>
                    </a:p>
                  </a:txBody>
                  <a:tcPr marL="118169" marR="118169" marT="59084" marB="59084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78252"/>
                  </a:ext>
                </a:extLst>
              </a:tr>
              <a:tr h="309139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富士南部地域包括支援センター</a:t>
                      </a:r>
                    </a:p>
                  </a:txBody>
                  <a:tcPr marL="118169" marR="118169" marT="59084" marB="5908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/>
                        <a:t>富士駅南、富士南、田子浦</a:t>
                      </a:r>
                    </a:p>
                  </a:txBody>
                  <a:tcPr marL="118169" marR="118169" marT="59084" marB="59084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65-8839</a:t>
                      </a:r>
                      <a:endParaRPr kumimoji="1" lang="ja-JP" altLang="en-US" sz="1000" dirty="0"/>
                    </a:p>
                  </a:txBody>
                  <a:tcPr marL="118169" marR="118169" marT="59084" marB="59084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218287"/>
                  </a:ext>
                </a:extLst>
              </a:tr>
              <a:tr h="273279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富士川地域包括支援センター</a:t>
                      </a:r>
                    </a:p>
                  </a:txBody>
                  <a:tcPr marL="118169" marR="118169" marT="59084" marB="59084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/>
                        <a:t>富士川、松野</a:t>
                      </a:r>
                    </a:p>
                  </a:txBody>
                  <a:tcPr marL="118169" marR="118169" marT="59084" marB="59084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81-4820</a:t>
                      </a:r>
                      <a:endParaRPr kumimoji="1" lang="ja-JP" altLang="en-US" sz="1000" dirty="0"/>
                    </a:p>
                  </a:txBody>
                  <a:tcPr marL="118169" marR="118169" marT="59084" marB="59084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253452"/>
                  </a:ext>
                </a:extLst>
              </a:tr>
              <a:tr h="273279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富士市高齢者支援課</a:t>
                      </a:r>
                    </a:p>
                  </a:txBody>
                  <a:tcPr marL="118169" marR="118169" marT="59084" marB="59084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富士市圏域</a:t>
                      </a:r>
                    </a:p>
                  </a:txBody>
                  <a:tcPr marL="118169" marR="118169" marT="59084" marB="5908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55-2951</a:t>
                      </a:r>
                      <a:endParaRPr kumimoji="1" lang="ja-JP" altLang="en-US" sz="1000" dirty="0"/>
                    </a:p>
                  </a:txBody>
                  <a:tcPr marL="118169" marR="118169" marT="59084" marB="5908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875289"/>
                  </a:ext>
                </a:extLst>
              </a:tr>
            </a:tbl>
          </a:graphicData>
        </a:graphic>
      </p:graphicFrame>
      <p:sp>
        <p:nvSpPr>
          <p:cNvPr id="6" name="円形吹き出し 5"/>
          <p:cNvSpPr/>
          <p:nvPr/>
        </p:nvSpPr>
        <p:spPr>
          <a:xfrm>
            <a:off x="6957832" y="939891"/>
            <a:ext cx="915732" cy="490382"/>
          </a:xfrm>
          <a:prstGeom prst="wedgeEllipseCallout">
            <a:avLst>
              <a:gd name="adj1" fmla="val -64214"/>
              <a:gd name="adj2" fmla="val 7612"/>
            </a:avLst>
          </a:prstGeom>
          <a:solidFill>
            <a:srgbClr val="FFFFFF"/>
          </a:solidFill>
          <a:ln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326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997048" y="942936"/>
            <a:ext cx="974804" cy="62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63" b="1" dirty="0">
                <a:latin typeface="+mj-ea"/>
              </a:rPr>
              <a:t>6</a:t>
            </a:r>
            <a:r>
              <a:rPr kumimoji="1" lang="ja-JP" altLang="en-US" sz="1163" b="1" dirty="0">
                <a:latin typeface="+mj-ea"/>
              </a:rPr>
              <a:t>月、</a:t>
            </a:r>
            <a:r>
              <a:rPr kumimoji="1" lang="en-US" altLang="ja-JP" sz="1163" b="1" dirty="0">
                <a:latin typeface="+mj-ea"/>
              </a:rPr>
              <a:t>9</a:t>
            </a:r>
            <a:r>
              <a:rPr kumimoji="1" lang="ja-JP" altLang="en-US" sz="1163" b="1" dirty="0">
                <a:latin typeface="+mj-ea"/>
              </a:rPr>
              <a:t>月、</a:t>
            </a:r>
            <a:r>
              <a:rPr kumimoji="1" lang="en-US" altLang="ja-JP" sz="1163" b="1" dirty="0">
                <a:latin typeface="+mj-ea"/>
              </a:rPr>
              <a:t>12</a:t>
            </a:r>
            <a:r>
              <a:rPr kumimoji="1" lang="ja-JP" altLang="en-US" sz="1163" b="1" dirty="0">
                <a:latin typeface="+mj-ea"/>
              </a:rPr>
              <a:t>月、</a:t>
            </a:r>
            <a:r>
              <a:rPr kumimoji="1" lang="en-US" altLang="ja-JP" sz="1163" b="1" dirty="0">
                <a:latin typeface="+mj-ea"/>
              </a:rPr>
              <a:t>3</a:t>
            </a:r>
            <a:r>
              <a:rPr kumimoji="1" lang="ja-JP" altLang="en-US" sz="1163" b="1" dirty="0">
                <a:latin typeface="+mj-ea"/>
              </a:rPr>
              <a:t>月</a:t>
            </a:r>
            <a:br>
              <a:rPr kumimoji="1" lang="en-US" altLang="ja-JP" sz="1163" b="1" dirty="0">
                <a:latin typeface="+mj-ea"/>
              </a:rPr>
            </a:br>
            <a:endParaRPr kumimoji="1" lang="ja-JP" altLang="en-US" sz="1163" b="1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517071" y="6249234"/>
            <a:ext cx="1614337" cy="98713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63" b="1" dirty="0"/>
              <a:t>健康いきいき</a:t>
            </a:r>
            <a:endParaRPr kumimoji="1" lang="en-US" altLang="ja-JP" sz="1163" b="1" dirty="0"/>
          </a:p>
          <a:p>
            <a:pPr algn="ctr"/>
            <a:r>
              <a:rPr kumimoji="1" lang="ja-JP" altLang="en-US" sz="1163" b="1" dirty="0"/>
              <a:t>ステーション</a:t>
            </a:r>
            <a:endParaRPr kumimoji="1" lang="en-US" altLang="ja-JP" sz="1163" b="1" dirty="0"/>
          </a:p>
          <a:p>
            <a:pPr algn="ctr"/>
            <a:r>
              <a:rPr kumimoji="1" lang="ja-JP" altLang="en-US" sz="1163" dirty="0"/>
              <a:t>≪</a:t>
            </a:r>
            <a:r>
              <a:rPr kumimoji="1" lang="en-US" altLang="ja-JP" sz="1163" dirty="0"/>
              <a:t>2</a:t>
            </a:r>
            <a:r>
              <a:rPr kumimoji="1" lang="ja-JP" altLang="en-US" sz="1163" dirty="0"/>
              <a:t>か月に</a:t>
            </a:r>
            <a:r>
              <a:rPr kumimoji="1" lang="en-US" altLang="ja-JP" sz="1163" dirty="0"/>
              <a:t>1</a:t>
            </a:r>
            <a:r>
              <a:rPr kumimoji="1" lang="ja-JP" altLang="en-US" sz="1163" dirty="0"/>
              <a:t>回≫</a:t>
            </a:r>
            <a:endParaRPr kumimoji="1" lang="en-US" altLang="ja-JP" sz="1163" dirty="0"/>
          </a:p>
          <a:p>
            <a:pPr algn="ctr"/>
            <a:r>
              <a:rPr kumimoji="1" lang="ja-JP" altLang="en-US" sz="1163" dirty="0"/>
              <a:t>木曜日・金曜日</a:t>
            </a:r>
            <a:endParaRPr kumimoji="1" lang="en-US" altLang="ja-JP" sz="1163" dirty="0"/>
          </a:p>
          <a:p>
            <a:pPr algn="ctr"/>
            <a:r>
              <a:rPr kumimoji="1" lang="en-US" altLang="ja-JP" sz="1163" dirty="0"/>
              <a:t>12</a:t>
            </a:r>
            <a:r>
              <a:rPr kumimoji="1" lang="ja-JP" altLang="en-US" sz="1163" dirty="0"/>
              <a:t>時～</a:t>
            </a:r>
            <a:r>
              <a:rPr kumimoji="1" lang="en-US" altLang="ja-JP" sz="1163" dirty="0"/>
              <a:t>15</a:t>
            </a:r>
            <a:r>
              <a:rPr kumimoji="1" lang="ja-JP" altLang="en-US" sz="1163" dirty="0"/>
              <a:t>時</a:t>
            </a:r>
            <a:endParaRPr kumimoji="1" lang="en-US" altLang="ja-JP" sz="1163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240" y="3928375"/>
            <a:ext cx="512943" cy="51939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2051" y="2533683"/>
            <a:ext cx="385689" cy="385689"/>
          </a:xfrm>
          <a:prstGeom prst="rect">
            <a:avLst/>
          </a:prstGeom>
        </p:spPr>
      </p:pic>
      <p:sp>
        <p:nvSpPr>
          <p:cNvPr id="38" name="テキスト ボックス 37"/>
          <p:cNvSpPr txBox="1"/>
          <p:nvPr/>
        </p:nvSpPr>
        <p:spPr>
          <a:xfrm>
            <a:off x="9867178" y="8773050"/>
            <a:ext cx="2810649" cy="510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7" b="1" dirty="0"/>
              <a:t>お問合せ：富士市高齢者支援課 </a:t>
            </a:r>
            <a:endParaRPr kumimoji="1" lang="en-US" altLang="ja-JP" sz="1357" b="1" dirty="0"/>
          </a:p>
          <a:p>
            <a:r>
              <a:rPr kumimoji="1" lang="ja-JP" altLang="en-US" sz="1357" b="1" dirty="0"/>
              <a:t>　０５４５－５５－２９５１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624853" y="2838557"/>
            <a:ext cx="1665462" cy="66896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 defTabSz="1181679">
              <a:defRPr/>
            </a:pPr>
            <a:r>
              <a:rPr kumimoji="1" lang="ja-JP" altLang="en-US" sz="1292" b="1" dirty="0" err="1">
                <a:latin typeface="+mn-ea"/>
              </a:rPr>
              <a:t>すぎなの</a:t>
            </a:r>
            <a:r>
              <a:rPr kumimoji="1" lang="ja-JP" altLang="en-US" sz="1292" b="1" dirty="0">
                <a:latin typeface="+mn-ea"/>
              </a:rPr>
              <a:t>会</a:t>
            </a:r>
            <a:endParaRPr kumimoji="1" lang="en-US" altLang="ja-JP" sz="1292" b="1" dirty="0">
              <a:latin typeface="+mn-ea"/>
            </a:endParaRPr>
          </a:p>
          <a:p>
            <a:pPr algn="ctr" defTabSz="1181679">
              <a:defRPr/>
            </a:pPr>
            <a:r>
              <a:rPr kumimoji="1" lang="ja-JP" altLang="en-US" sz="1292" dirty="0">
                <a:latin typeface="+mn-ea"/>
              </a:rPr>
              <a:t>≪第</a:t>
            </a:r>
            <a:r>
              <a:rPr kumimoji="1" lang="en-US" altLang="ja-JP" sz="1292" dirty="0">
                <a:latin typeface="+mn-ea"/>
              </a:rPr>
              <a:t>2or</a:t>
            </a:r>
            <a:r>
              <a:rPr kumimoji="1" lang="ja-JP" altLang="en-US" sz="1292" dirty="0">
                <a:latin typeface="+mn-ea"/>
              </a:rPr>
              <a:t>第</a:t>
            </a:r>
            <a:r>
              <a:rPr kumimoji="1" lang="en-US" altLang="ja-JP" sz="1292" dirty="0">
                <a:latin typeface="+mn-ea"/>
              </a:rPr>
              <a:t>3</a:t>
            </a:r>
            <a:r>
              <a:rPr kumimoji="1" lang="ja-JP" altLang="en-US" sz="1292" dirty="0">
                <a:latin typeface="+mn-ea"/>
              </a:rPr>
              <a:t>火曜日≫</a:t>
            </a:r>
            <a:endParaRPr kumimoji="1" lang="en-US" altLang="ja-JP" sz="1292" dirty="0">
              <a:latin typeface="+mn-ea"/>
            </a:endParaRPr>
          </a:p>
          <a:p>
            <a:pPr algn="ctr" defTabSz="1181679">
              <a:defRPr/>
            </a:pPr>
            <a:r>
              <a:rPr kumimoji="1" lang="en-US" altLang="ja-JP" sz="1163" dirty="0">
                <a:latin typeface="+mn-ea"/>
              </a:rPr>
              <a:t>10</a:t>
            </a:r>
            <a:r>
              <a:rPr kumimoji="1" lang="ja-JP" altLang="en-US" sz="1163" dirty="0">
                <a:latin typeface="+mn-ea"/>
              </a:rPr>
              <a:t>時～</a:t>
            </a:r>
            <a:r>
              <a:rPr kumimoji="1" lang="en-US" altLang="ja-JP" sz="1163" dirty="0">
                <a:latin typeface="+mn-ea"/>
              </a:rPr>
              <a:t>11</a:t>
            </a:r>
            <a:r>
              <a:rPr kumimoji="1" lang="ja-JP" altLang="en-US" sz="1163" dirty="0">
                <a:latin typeface="+mn-ea"/>
              </a:rPr>
              <a:t>時</a:t>
            </a:r>
            <a:r>
              <a:rPr kumimoji="1" lang="en-US" altLang="ja-JP" sz="1163" dirty="0">
                <a:latin typeface="+mn-ea"/>
              </a:rPr>
              <a:t>50</a:t>
            </a:r>
            <a:r>
              <a:rPr kumimoji="1" lang="ja-JP" altLang="en-US" sz="1163" dirty="0">
                <a:latin typeface="+mn-ea"/>
              </a:rPr>
              <a:t>分</a:t>
            </a:r>
            <a:endParaRPr kumimoji="1" lang="en-US" altLang="ja-JP" sz="1163" dirty="0">
              <a:latin typeface="+mn-ea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178416" y="2778525"/>
            <a:ext cx="1681339" cy="82804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 defTabSz="1181679">
              <a:defRPr/>
            </a:pPr>
            <a:r>
              <a:rPr kumimoji="1" lang="ja-JP" altLang="en-US" sz="1292" b="1" dirty="0">
                <a:latin typeface="+mn-ea"/>
              </a:rPr>
              <a:t>喫茶かぐや</a:t>
            </a:r>
            <a:endParaRPr kumimoji="1" lang="en-US" altLang="ja-JP" sz="1292" b="1" dirty="0">
              <a:latin typeface="+mn-ea"/>
            </a:endParaRPr>
          </a:p>
          <a:p>
            <a:pPr algn="ctr" defTabSz="1181679">
              <a:defRPr/>
            </a:pPr>
            <a:r>
              <a:rPr kumimoji="1" lang="ja-JP" altLang="en-US" sz="1163" dirty="0">
                <a:latin typeface="+mn-ea"/>
              </a:rPr>
              <a:t>≪第２</a:t>
            </a:r>
            <a:r>
              <a:rPr kumimoji="1" lang="en-US" altLang="ja-JP" sz="1163" dirty="0">
                <a:latin typeface="+mn-ea"/>
              </a:rPr>
              <a:t>or</a:t>
            </a:r>
            <a:r>
              <a:rPr kumimoji="1" lang="ja-JP" altLang="en-US" sz="1163" dirty="0">
                <a:latin typeface="+mn-ea"/>
              </a:rPr>
              <a:t>第</a:t>
            </a:r>
            <a:r>
              <a:rPr kumimoji="1" lang="en-US" altLang="ja-JP" sz="1163" dirty="0">
                <a:latin typeface="+mn-ea"/>
              </a:rPr>
              <a:t>3</a:t>
            </a:r>
            <a:r>
              <a:rPr kumimoji="1" lang="ja-JP" altLang="en-US" sz="1163" dirty="0">
                <a:latin typeface="+mn-ea"/>
              </a:rPr>
              <a:t>土曜日≫</a:t>
            </a:r>
            <a:endParaRPr kumimoji="1" lang="en-US" altLang="ja-JP" sz="1163" dirty="0">
              <a:latin typeface="+mn-ea"/>
            </a:endParaRPr>
          </a:p>
          <a:p>
            <a:pPr algn="ctr" defTabSz="1181679">
              <a:defRPr/>
            </a:pPr>
            <a:r>
              <a:rPr kumimoji="1" lang="ja-JP" altLang="en-US" sz="1163" dirty="0">
                <a:latin typeface="+mn-ea"/>
              </a:rPr>
              <a:t>カフェ</a:t>
            </a:r>
            <a:r>
              <a:rPr kumimoji="1" lang="en-US" altLang="ja-JP" sz="1163" dirty="0">
                <a:latin typeface="+mn-ea"/>
              </a:rPr>
              <a:t>13</a:t>
            </a:r>
            <a:r>
              <a:rPr kumimoji="1" lang="ja-JP" altLang="en-US" sz="1163" dirty="0">
                <a:latin typeface="+mn-ea"/>
              </a:rPr>
              <a:t>時半～</a:t>
            </a:r>
            <a:r>
              <a:rPr kumimoji="1" lang="en-US" altLang="ja-JP" sz="1163" dirty="0">
                <a:latin typeface="+mn-ea"/>
              </a:rPr>
              <a:t>15</a:t>
            </a:r>
            <a:r>
              <a:rPr kumimoji="1" lang="ja-JP" altLang="en-US" sz="1163" dirty="0">
                <a:latin typeface="+mn-ea"/>
              </a:rPr>
              <a:t>時</a:t>
            </a:r>
            <a:r>
              <a:rPr kumimoji="1" lang="en-US" altLang="ja-JP" sz="1163" dirty="0">
                <a:latin typeface="+mn-ea"/>
              </a:rPr>
              <a:t>/</a:t>
            </a:r>
            <a:r>
              <a:rPr kumimoji="1" lang="ja-JP" altLang="en-US" sz="1163" dirty="0">
                <a:latin typeface="+mn-ea"/>
              </a:rPr>
              <a:t>ランチ</a:t>
            </a:r>
            <a:r>
              <a:rPr kumimoji="1" lang="en-US" altLang="ja-JP" sz="1163" dirty="0">
                <a:latin typeface="+mn-ea"/>
              </a:rPr>
              <a:t>11</a:t>
            </a:r>
            <a:r>
              <a:rPr kumimoji="1" lang="ja-JP" altLang="en-US" sz="1163" dirty="0">
                <a:latin typeface="+mn-ea"/>
              </a:rPr>
              <a:t>時半～</a:t>
            </a:r>
            <a:r>
              <a:rPr kumimoji="1" lang="en-US" altLang="ja-JP" sz="1163" dirty="0">
                <a:latin typeface="+mn-ea"/>
              </a:rPr>
              <a:t>15</a:t>
            </a:r>
            <a:r>
              <a:rPr kumimoji="1" lang="ja-JP" altLang="en-US" sz="1163" dirty="0">
                <a:latin typeface="+mn-ea"/>
              </a:rPr>
              <a:t>時</a:t>
            </a:r>
            <a:endParaRPr kumimoji="1" lang="en-US" altLang="ja-JP" sz="1163" dirty="0">
              <a:latin typeface="+mn-ea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639603" y="5749648"/>
            <a:ext cx="1169042" cy="49000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92" b="1" dirty="0">
                <a:latin typeface="+mn-ea"/>
              </a:rPr>
              <a:t>井戸端会議</a:t>
            </a:r>
            <a:endParaRPr kumimoji="1" lang="en-US" altLang="ja-JP" sz="1292" b="1" dirty="0">
              <a:latin typeface="+mn-ea"/>
            </a:endParaRPr>
          </a:p>
          <a:p>
            <a:pPr algn="ctr"/>
            <a:r>
              <a:rPr kumimoji="1" lang="ja-JP" altLang="en-US" sz="1292" dirty="0">
                <a:latin typeface="+mn-ea"/>
              </a:rPr>
              <a:t>≪不定期≫</a:t>
            </a:r>
            <a:endParaRPr kumimoji="1" lang="en-US" altLang="ja-JP" sz="1292" dirty="0">
              <a:latin typeface="+mn-ea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808645" y="6420245"/>
            <a:ext cx="1169042" cy="49000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92" b="1" dirty="0" err="1">
                <a:latin typeface="+mn-ea"/>
              </a:rPr>
              <a:t>にじのは</a:t>
            </a:r>
            <a:r>
              <a:rPr kumimoji="1" lang="ja-JP" altLang="en-US" sz="1292" b="1" dirty="0">
                <a:latin typeface="+mn-ea"/>
              </a:rPr>
              <a:t>し</a:t>
            </a:r>
            <a:endParaRPr kumimoji="1" lang="en-US" altLang="ja-JP" sz="1292" b="1" dirty="0">
              <a:latin typeface="+mn-ea"/>
            </a:endParaRPr>
          </a:p>
          <a:p>
            <a:pPr algn="ctr"/>
            <a:r>
              <a:rPr kumimoji="1" lang="ja-JP" altLang="en-US" sz="1292" dirty="0">
                <a:latin typeface="+mn-ea"/>
              </a:rPr>
              <a:t>≪不定期≫</a:t>
            </a:r>
            <a:endParaRPr kumimoji="1" lang="en-US" altLang="ja-JP" sz="1292" dirty="0">
              <a:latin typeface="+mn-ea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943006" y="1942066"/>
            <a:ext cx="1385990" cy="49000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92" b="1" dirty="0">
                <a:latin typeface="+mn-ea"/>
              </a:rPr>
              <a:t>ひだまりカフェ</a:t>
            </a:r>
            <a:endParaRPr kumimoji="1" lang="en-US" altLang="ja-JP" sz="1292" b="1" dirty="0">
              <a:latin typeface="+mn-ea"/>
            </a:endParaRPr>
          </a:p>
          <a:p>
            <a:pPr algn="ctr"/>
            <a:r>
              <a:rPr kumimoji="1" lang="ja-JP" altLang="en-US" sz="1292" dirty="0">
                <a:latin typeface="+mn-ea"/>
              </a:rPr>
              <a:t>≪不定期≫</a:t>
            </a:r>
            <a:endParaRPr kumimoji="1" lang="en-US" altLang="ja-JP" sz="1292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10419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3986</TotalTime>
  <Words>1206</Words>
  <Application>Microsoft Office PowerPoint</Application>
  <PresentationFormat>A3 297x420 mm</PresentationFormat>
  <Paragraphs>341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Arial Rounded MT Bold</vt:lpstr>
      <vt:lpstr>UD デジタル 教科書体 NK-B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のざわ　ちさと</dc:creator>
  <cp:lastModifiedBy>のざわ　ちさと</cp:lastModifiedBy>
  <cp:revision>274</cp:revision>
  <cp:lastPrinted>2026-02-27T04:49:38Z</cp:lastPrinted>
  <dcterms:created xsi:type="dcterms:W3CDTF">2023-06-21T05:08:27Z</dcterms:created>
  <dcterms:modified xsi:type="dcterms:W3CDTF">2026-02-27T05:24:30Z</dcterms:modified>
</cp:coreProperties>
</file>